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5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4" r:id="rId10"/>
    <p:sldId id="267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9ED48-73D9-D14C-986E-A422D6013A51}" type="doc">
      <dgm:prSet loTypeId="urn:microsoft.com/office/officeart/2005/8/layout/arrow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887F52-8F2F-6041-91F7-F1FB1A8DEF2B}">
      <dgm:prSet phldrT="[Text]" custT="1"/>
      <dgm:spPr/>
      <dgm:t>
        <a:bodyPr/>
        <a:lstStyle/>
        <a:p>
          <a:r>
            <a:rPr lang="en-US" sz="2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ESTADO</a:t>
          </a:r>
        </a:p>
        <a:p>
          <a:r>
            <a:rPr lang="en-US" sz="1400" dirty="0" err="1" smtClean="0">
              <a:latin typeface="Baskerville Old Face" pitchFamily="18" charset="0"/>
            </a:rPr>
            <a:t>Acções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que</a:t>
          </a:r>
          <a:r>
            <a:rPr lang="en-US" sz="1400" dirty="0" smtClean="0">
              <a:latin typeface="Baskerville Old Face" pitchFamily="18" charset="0"/>
            </a:rPr>
            <a:t> o Estado </a:t>
          </a:r>
          <a:r>
            <a:rPr lang="en-US" sz="1400" dirty="0" err="1" smtClean="0">
              <a:latin typeface="Baskerville Old Face" pitchFamily="18" charset="0"/>
            </a:rPr>
            <a:t>não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quer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ou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não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pretende</a:t>
          </a:r>
          <a:r>
            <a:rPr lang="en-US" sz="1400" dirty="0" smtClean="0">
              <a:latin typeface="Baskerville Old Face" pitchFamily="18" charset="0"/>
            </a:rPr>
            <a:t> resolver</a:t>
          </a:r>
          <a:endParaRPr lang="en-US" sz="1400" dirty="0">
            <a:latin typeface="Baskerville Old Face" pitchFamily="18" charset="0"/>
          </a:endParaRPr>
        </a:p>
      </dgm:t>
    </dgm:pt>
    <dgm:pt modelId="{DE0ED7C9-906F-B541-9870-29054DCC5B90}" type="parTrans" cxnId="{91034EF4-EF99-4E41-9889-5BD849F13FCC}">
      <dgm:prSet/>
      <dgm:spPr/>
      <dgm:t>
        <a:bodyPr/>
        <a:lstStyle/>
        <a:p>
          <a:endParaRPr lang="en-US"/>
        </a:p>
      </dgm:t>
    </dgm:pt>
    <dgm:pt modelId="{3131BA42-E395-6C48-A7DA-27CB5C12B659}" type="sibTrans" cxnId="{91034EF4-EF99-4E41-9889-5BD849F13FCC}">
      <dgm:prSet/>
      <dgm:spPr/>
      <dgm:t>
        <a:bodyPr/>
        <a:lstStyle/>
        <a:p>
          <a:endParaRPr lang="en-US"/>
        </a:p>
      </dgm:t>
    </dgm:pt>
    <dgm:pt modelId="{88A7C363-6F73-6240-9ED3-ADD9971014B3}">
      <dgm:prSet phldrT="[Text]" custT="1"/>
      <dgm:spPr/>
      <dgm:t>
        <a:bodyPr/>
        <a:lstStyle/>
        <a:p>
          <a:r>
            <a:rPr lang="en-US" sz="2000" dirty="0" smtClean="0">
              <a:solidFill>
                <a:srgbClr val="002060"/>
              </a:solidFill>
              <a:latin typeface="Baskerville Old Face" pitchFamily="18" charset="0"/>
            </a:rPr>
            <a:t>MERCADO</a:t>
          </a:r>
        </a:p>
        <a:p>
          <a:r>
            <a:rPr lang="en-US" sz="1400" dirty="0" err="1" smtClean="0">
              <a:latin typeface="Baskerville Old Face" pitchFamily="18" charset="0"/>
            </a:rPr>
            <a:t>Economia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Privada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vislumbra</a:t>
          </a:r>
          <a:r>
            <a:rPr lang="en-US" sz="1400" dirty="0" smtClean="0">
              <a:latin typeface="Baskerville Old Face" pitchFamily="18" charset="0"/>
            </a:rPr>
            <a:t>  </a:t>
          </a:r>
          <a:r>
            <a:rPr lang="en-US" sz="1400" dirty="0" err="1" smtClean="0">
              <a:latin typeface="Baskerville Old Face" pitchFamily="18" charset="0"/>
            </a:rPr>
            <a:t>apenas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interesse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na</a:t>
          </a:r>
          <a:r>
            <a:rPr lang="en-US" sz="1400" dirty="0" smtClean="0">
              <a:latin typeface="Baskerville Old Face" pitchFamily="18" charset="0"/>
            </a:rPr>
            <a:t> </a:t>
          </a:r>
          <a:r>
            <a:rPr lang="en-US" sz="1400" dirty="0" err="1" smtClean="0">
              <a:latin typeface="Baskerville Old Face" pitchFamily="18" charset="0"/>
            </a:rPr>
            <a:t>maximização</a:t>
          </a:r>
          <a:r>
            <a:rPr lang="en-US" sz="1400" dirty="0" smtClean="0">
              <a:latin typeface="Baskerville Old Face" pitchFamily="18" charset="0"/>
            </a:rPr>
            <a:t> do </a:t>
          </a:r>
          <a:r>
            <a:rPr lang="en-US" sz="1400" dirty="0" err="1" smtClean="0">
              <a:latin typeface="Baskerville Old Face" pitchFamily="18" charset="0"/>
            </a:rPr>
            <a:t>lucro</a:t>
          </a:r>
          <a:endParaRPr lang="en-US" sz="1400" dirty="0">
            <a:latin typeface="Baskerville Old Face" pitchFamily="18" charset="0"/>
          </a:endParaRPr>
        </a:p>
      </dgm:t>
    </dgm:pt>
    <dgm:pt modelId="{FD7CF773-C279-0A41-89C7-6E74177DE4E5}" type="parTrans" cxnId="{051D5257-7835-A349-8F27-B20E12E59380}">
      <dgm:prSet/>
      <dgm:spPr/>
      <dgm:t>
        <a:bodyPr/>
        <a:lstStyle/>
        <a:p>
          <a:endParaRPr lang="en-US"/>
        </a:p>
      </dgm:t>
    </dgm:pt>
    <dgm:pt modelId="{7DB3818F-D85C-D24D-A2D2-E5811A274A14}" type="sibTrans" cxnId="{051D5257-7835-A349-8F27-B20E12E59380}">
      <dgm:prSet/>
      <dgm:spPr/>
      <dgm:t>
        <a:bodyPr/>
        <a:lstStyle/>
        <a:p>
          <a:endParaRPr lang="en-US"/>
        </a:p>
      </dgm:t>
    </dgm:pt>
    <dgm:pt modelId="{66F04D85-EEDE-4041-9B3E-3C5A3D1C7DB8}" type="pres">
      <dgm:prSet presAssocID="{3889ED48-73D9-D14C-986E-A422D6013A5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030C01-7B12-F146-8572-1C43D15FFCD5}" type="pres">
      <dgm:prSet presAssocID="{38887F52-8F2F-6041-91F7-F1FB1A8DEF2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E3F53F-3861-004A-8FB8-5F53DF3492F4}" type="pres">
      <dgm:prSet presAssocID="{88A7C363-6F73-6240-9ED3-ADD9971014B3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796D13-60F1-DF42-B24D-2F922889FC6C}" type="presOf" srcId="{3889ED48-73D9-D14C-986E-A422D6013A51}" destId="{66F04D85-EEDE-4041-9B3E-3C5A3D1C7DB8}" srcOrd="0" destOrd="0" presId="urn:microsoft.com/office/officeart/2005/8/layout/arrow5"/>
    <dgm:cxn modelId="{91034EF4-EF99-4E41-9889-5BD849F13FCC}" srcId="{3889ED48-73D9-D14C-986E-A422D6013A51}" destId="{38887F52-8F2F-6041-91F7-F1FB1A8DEF2B}" srcOrd="0" destOrd="0" parTransId="{DE0ED7C9-906F-B541-9870-29054DCC5B90}" sibTransId="{3131BA42-E395-6C48-A7DA-27CB5C12B659}"/>
    <dgm:cxn modelId="{4243B7A0-16A7-6449-9E60-36B762FAE2A1}" type="presOf" srcId="{88A7C363-6F73-6240-9ED3-ADD9971014B3}" destId="{70E3F53F-3861-004A-8FB8-5F53DF3492F4}" srcOrd="0" destOrd="0" presId="urn:microsoft.com/office/officeart/2005/8/layout/arrow5"/>
    <dgm:cxn modelId="{051D5257-7835-A349-8F27-B20E12E59380}" srcId="{3889ED48-73D9-D14C-986E-A422D6013A51}" destId="{88A7C363-6F73-6240-9ED3-ADD9971014B3}" srcOrd="1" destOrd="0" parTransId="{FD7CF773-C279-0A41-89C7-6E74177DE4E5}" sibTransId="{7DB3818F-D85C-D24D-A2D2-E5811A274A14}"/>
    <dgm:cxn modelId="{EB5750DD-D40A-1946-BF63-7737F9390D9B}" type="presOf" srcId="{38887F52-8F2F-6041-91F7-F1FB1A8DEF2B}" destId="{2C030C01-7B12-F146-8572-1C43D15FFCD5}" srcOrd="0" destOrd="0" presId="urn:microsoft.com/office/officeart/2005/8/layout/arrow5"/>
    <dgm:cxn modelId="{EE51DFCE-9DDB-EB48-A455-CB9DE8944C31}" type="presParOf" srcId="{66F04D85-EEDE-4041-9B3E-3C5A3D1C7DB8}" destId="{2C030C01-7B12-F146-8572-1C43D15FFCD5}" srcOrd="0" destOrd="0" presId="urn:microsoft.com/office/officeart/2005/8/layout/arrow5"/>
    <dgm:cxn modelId="{4E6AD336-73DC-B949-A6F0-2DB7A0C85FBB}" type="presParOf" srcId="{66F04D85-EEDE-4041-9B3E-3C5A3D1C7DB8}" destId="{70E3F53F-3861-004A-8FB8-5F53DF3492F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030C01-7B12-F146-8572-1C43D15FFCD5}">
      <dsp:nvSpPr>
        <dsp:cNvPr id="0" name=""/>
        <dsp:cNvSpPr/>
      </dsp:nvSpPr>
      <dsp:spPr>
        <a:xfrm rot="16200000">
          <a:off x="1314" y="638695"/>
          <a:ext cx="3044035" cy="304403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ESTADO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Baskerville Old Face" pitchFamily="18" charset="0"/>
            </a:rPr>
            <a:t>Acções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que</a:t>
          </a:r>
          <a:r>
            <a:rPr lang="en-US" sz="1400" kern="1200" dirty="0" smtClean="0">
              <a:latin typeface="Baskerville Old Face" pitchFamily="18" charset="0"/>
            </a:rPr>
            <a:t> o Estado </a:t>
          </a:r>
          <a:r>
            <a:rPr lang="en-US" sz="1400" kern="1200" dirty="0" err="1" smtClean="0">
              <a:latin typeface="Baskerville Old Face" pitchFamily="18" charset="0"/>
            </a:rPr>
            <a:t>não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quer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ou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não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pretende</a:t>
          </a:r>
          <a:r>
            <a:rPr lang="en-US" sz="1400" kern="1200" dirty="0" smtClean="0">
              <a:latin typeface="Baskerville Old Face" pitchFamily="18" charset="0"/>
            </a:rPr>
            <a:t> resolver</a:t>
          </a:r>
          <a:endParaRPr lang="en-US" sz="1400" kern="1200" dirty="0">
            <a:latin typeface="Baskerville Old Face" pitchFamily="18" charset="0"/>
          </a:endParaRPr>
        </a:p>
      </dsp:txBody>
      <dsp:txXfrm rot="16200000">
        <a:off x="1314" y="638695"/>
        <a:ext cx="3044035" cy="3044035"/>
      </dsp:txXfrm>
    </dsp:sp>
    <dsp:sp modelId="{70E3F53F-3861-004A-8FB8-5F53DF3492F4}">
      <dsp:nvSpPr>
        <dsp:cNvPr id="0" name=""/>
        <dsp:cNvSpPr/>
      </dsp:nvSpPr>
      <dsp:spPr>
        <a:xfrm rot="5400000">
          <a:off x="3258173" y="638695"/>
          <a:ext cx="3044035" cy="304403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2060"/>
              </a:solidFill>
              <a:latin typeface="Baskerville Old Face" pitchFamily="18" charset="0"/>
            </a:rPr>
            <a:t>MERCADO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Baskerville Old Face" pitchFamily="18" charset="0"/>
            </a:rPr>
            <a:t>Economia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Privada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vislumbra</a:t>
          </a:r>
          <a:r>
            <a:rPr lang="en-US" sz="1400" kern="1200" dirty="0" smtClean="0">
              <a:latin typeface="Baskerville Old Face" pitchFamily="18" charset="0"/>
            </a:rPr>
            <a:t>  </a:t>
          </a:r>
          <a:r>
            <a:rPr lang="en-US" sz="1400" kern="1200" dirty="0" err="1" smtClean="0">
              <a:latin typeface="Baskerville Old Face" pitchFamily="18" charset="0"/>
            </a:rPr>
            <a:t>apenas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interesse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na</a:t>
          </a:r>
          <a:r>
            <a:rPr lang="en-US" sz="1400" kern="1200" dirty="0" smtClean="0">
              <a:latin typeface="Baskerville Old Face" pitchFamily="18" charset="0"/>
            </a:rPr>
            <a:t> </a:t>
          </a:r>
          <a:r>
            <a:rPr lang="en-US" sz="1400" kern="1200" dirty="0" err="1" smtClean="0">
              <a:latin typeface="Baskerville Old Face" pitchFamily="18" charset="0"/>
            </a:rPr>
            <a:t>maximização</a:t>
          </a:r>
          <a:r>
            <a:rPr lang="en-US" sz="1400" kern="1200" dirty="0" smtClean="0">
              <a:latin typeface="Baskerville Old Face" pitchFamily="18" charset="0"/>
            </a:rPr>
            <a:t> do </a:t>
          </a:r>
          <a:r>
            <a:rPr lang="en-US" sz="1400" kern="1200" dirty="0" err="1" smtClean="0">
              <a:latin typeface="Baskerville Old Face" pitchFamily="18" charset="0"/>
            </a:rPr>
            <a:t>lucro</a:t>
          </a:r>
          <a:endParaRPr lang="en-US" sz="1400" kern="1200" dirty="0">
            <a:latin typeface="Baskerville Old Face" pitchFamily="18" charset="0"/>
          </a:endParaRPr>
        </a:p>
      </dsp:txBody>
      <dsp:txXfrm rot="5400000">
        <a:off x="3258173" y="638695"/>
        <a:ext cx="3044035" cy="3044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8474" y="220114"/>
            <a:ext cx="7556313" cy="527960"/>
          </a:xfrm>
        </p:spPr>
        <p:txBody>
          <a:bodyPr/>
          <a:lstStyle/>
          <a:p>
            <a:pPr algn="ctr"/>
            <a:r>
              <a:rPr lang="pt-P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DELIMITAÇÃO DO CONCEITO DE ECONOMIA SOCIAL</a:t>
            </a:r>
            <a:endParaRPr lang="pt-P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Baskerville Old Face" pitchFamily="18" charset="0"/>
            </a:endParaRPr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98474" y="896645"/>
            <a:ext cx="7556313" cy="4385569"/>
          </a:xfrm>
        </p:spPr>
        <p:txBody>
          <a:bodyPr>
            <a:normAutofit/>
          </a:bodyPr>
          <a:lstStyle/>
          <a:p>
            <a:endParaRPr lang="pt-PT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sz="1800" dirty="0" smtClean="0">
                <a:latin typeface="Baskerville Old Face" pitchFamily="18" charset="0"/>
              </a:rPr>
              <a:t>Utilização conceptual de forma </a:t>
            </a:r>
            <a:r>
              <a:rPr lang="pt-PT" sz="1800" dirty="0" err="1" smtClean="0">
                <a:latin typeface="Baskerville Old Face" pitchFamily="18" charset="0"/>
              </a:rPr>
              <a:t>indistincta</a:t>
            </a:r>
            <a:endParaRPr lang="pt-PT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endParaRPr lang="pt-PT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sz="1800" dirty="0" smtClean="0">
                <a:latin typeface="Baskerville Old Face" pitchFamily="18" charset="0"/>
              </a:rPr>
              <a:t>Prevalência da realidade económica e social em que se insere a economia social ou o terceiro sector, fundamentando-se num evidente distanciamento quer do mercado quer do Estado.</a:t>
            </a:r>
          </a:p>
          <a:p>
            <a:pPr>
              <a:buFont typeface="Wingdings" pitchFamily="2" charset="2"/>
              <a:buChar char="q"/>
            </a:pPr>
            <a:endParaRPr lang="pt-PT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sz="1800" dirty="0" smtClean="0">
                <a:latin typeface="Baskerville Old Face" pitchFamily="18" charset="0"/>
              </a:rPr>
              <a:t>Terminologia francesa, remontando às práticas de solidariedade interclassistas, enquanto reacção às transformações económicas e sociais da revolução industrial influenciada pelo pensamento dos socialistas utópicos do século XIX</a:t>
            </a:r>
          </a:p>
          <a:p>
            <a:pPr>
              <a:buFont typeface="Wingdings" pitchFamily="2" charset="2"/>
              <a:buChar char="q"/>
            </a:pPr>
            <a:endParaRPr lang="pt-PT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sz="1800" dirty="0" smtClean="0">
                <a:latin typeface="Baskerville Old Face" pitchFamily="18" charset="0"/>
              </a:rPr>
              <a:t>Divergências do ponto de vista religioso, ideológico, político </a:t>
            </a:r>
            <a:r>
              <a:rPr lang="pt-PT" sz="1800" smtClean="0">
                <a:latin typeface="Baskerville Old Face" pitchFamily="18" charset="0"/>
              </a:rPr>
              <a:t>e </a:t>
            </a:r>
            <a:r>
              <a:rPr lang="pt-PT" sz="1800" smtClean="0">
                <a:latin typeface="Baskerville Old Face" pitchFamily="18" charset="0"/>
              </a:rPr>
              <a:t>linguístico</a:t>
            </a:r>
            <a:endParaRPr lang="pt-PT" sz="1800" dirty="0" smtClean="0">
              <a:latin typeface="Baskerville Old Face" pitchFamily="18" charset="0"/>
            </a:endParaRPr>
          </a:p>
          <a:p>
            <a:endParaRPr lang="pt-PT" dirty="0" smtClean="0">
              <a:latin typeface="Baskerville Old Face" pitchFamily="18" charset="0"/>
            </a:endParaRPr>
          </a:p>
          <a:p>
            <a:endParaRPr lang="pt-PT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61639"/>
            <a:ext cx="7467600" cy="4873752"/>
          </a:xfrm>
        </p:spPr>
        <p:txBody>
          <a:bodyPr/>
          <a:lstStyle/>
          <a:p>
            <a:pPr algn="just"/>
            <a:endParaRPr lang="pt-PT" sz="2000" dirty="0" smtClean="0">
              <a:latin typeface="Baskerville Old Face" pitchFamily="18" charset="0"/>
            </a:endParaRPr>
          </a:p>
          <a:p>
            <a:pPr algn="just"/>
            <a:endParaRPr lang="pt-PT" sz="2000" dirty="0" smtClean="0">
              <a:latin typeface="Baskerville Old Face" pitchFamily="18" charset="0"/>
            </a:endParaRPr>
          </a:p>
          <a:p>
            <a:pPr algn="just"/>
            <a:r>
              <a:rPr lang="pt-PT" sz="2000" dirty="0" smtClean="0">
                <a:latin typeface="Baskerville Old Face" pitchFamily="18" charset="0"/>
              </a:rPr>
              <a:t>Iniciativa da sua criação provem apenas dos cidadãos resolvidos a fazer algo, quer porque não estavam totalmente excluídos, quer porque têm no seu comportamento individual uma determinante de solidariedade.</a:t>
            </a:r>
          </a:p>
          <a:p>
            <a:pPr algn="just"/>
            <a:endParaRPr lang="pt-PT" sz="2000" dirty="0" smtClean="0">
              <a:latin typeface="Baskerville Old Face" pitchFamily="18" charset="0"/>
            </a:endParaRPr>
          </a:p>
          <a:p>
            <a:pPr algn="just"/>
            <a:r>
              <a:rPr lang="pt-PT" sz="2000" dirty="0" smtClean="0">
                <a:latin typeface="Baskerville Old Face" pitchFamily="18" charset="0"/>
              </a:rPr>
              <a:t>Consciência externa da economia social, sendo a sua lógica o sistema de valores dos </a:t>
            </a:r>
            <a:r>
              <a:rPr lang="pt-PT" sz="2000" dirty="0" err="1" smtClean="0">
                <a:latin typeface="Baskerville Old Face" pitchFamily="18" charset="0"/>
              </a:rPr>
              <a:t>actores</a:t>
            </a:r>
            <a:r>
              <a:rPr lang="pt-PT" sz="2000" dirty="0" smtClean="0">
                <a:latin typeface="Baskerville Old Face" pitchFamily="18" charset="0"/>
              </a:rPr>
              <a:t> com base nos critérios de gestão das suas instituições.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0162582"/>
              </p:ext>
            </p:extLst>
          </p:nvPr>
        </p:nvGraphicFramePr>
        <p:xfrm>
          <a:off x="1510631" y="1804737"/>
          <a:ext cx="6303524" cy="432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own Arrow 5"/>
          <p:cNvSpPr/>
          <p:nvPr/>
        </p:nvSpPr>
        <p:spPr>
          <a:xfrm>
            <a:off x="3743158" y="708527"/>
            <a:ext cx="1911684" cy="249989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sz="1300" b="1" dirty="0" err="1">
                <a:solidFill>
                  <a:srgbClr val="002060"/>
                </a:solidFill>
              </a:rPr>
              <a:t>Economia</a:t>
            </a:r>
            <a:r>
              <a:rPr lang="en-US" sz="1300" b="1" dirty="0">
                <a:solidFill>
                  <a:srgbClr val="002060"/>
                </a:solidFill>
              </a:rPr>
              <a:t> Social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5342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687758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A “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confusão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”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terminológica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/>
            </a:r>
            <a:b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skerville Old Face" pitchFamily="18" charset="0"/>
              </a:rPr>
            </a:br>
            <a:endParaRPr lang="en-US" sz="2000" dirty="0">
              <a:solidFill>
                <a:schemeClr val="accent6">
                  <a:lumMod val="60000"/>
                  <a:lumOff val="40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22773"/>
            <a:ext cx="7556313" cy="4144963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Paradoxo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terminológico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e conceptual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expressão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endParaRPr lang="en-US" sz="20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sz="1800" dirty="0" smtClean="0">
                <a:latin typeface="Baskerville Old Face" pitchFamily="18" charset="0"/>
              </a:rPr>
              <a:t>“</a:t>
            </a:r>
            <a:r>
              <a:rPr lang="en-US" sz="1800" dirty="0" err="1">
                <a:latin typeface="Baskerville Old Face" pitchFamily="18" charset="0"/>
              </a:rPr>
              <a:t>E</a:t>
            </a:r>
            <a:r>
              <a:rPr lang="en-US" sz="1800" dirty="0" err="1" smtClean="0">
                <a:latin typeface="Baskerville Old Face" pitchFamily="18" charset="0"/>
              </a:rPr>
              <a:t>conomia</a:t>
            </a:r>
            <a:r>
              <a:rPr lang="en-US" sz="1800" dirty="0" smtClean="0">
                <a:latin typeface="Baskerville Old Face" pitchFamily="18" charset="0"/>
              </a:rPr>
              <a:t> social” – </a:t>
            </a:r>
            <a:r>
              <a:rPr lang="en-US" sz="1800" dirty="0" err="1" smtClean="0">
                <a:latin typeface="Baskerville Old Face" pitchFamily="18" charset="0"/>
              </a:rPr>
              <a:t>qualificação</a:t>
            </a:r>
            <a:r>
              <a:rPr lang="en-US" sz="1800" dirty="0" smtClean="0">
                <a:latin typeface="Baskerville Old Face" pitchFamily="18" charset="0"/>
              </a:rPr>
              <a:t> “social” </a:t>
            </a:r>
            <a:r>
              <a:rPr lang="en-US" sz="1800" dirty="0" err="1" smtClean="0">
                <a:latin typeface="Baskerville Old Face" pitchFamily="18" charset="0"/>
              </a:rPr>
              <a:t>na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economia</a:t>
            </a: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Economia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como</a:t>
            </a:r>
            <a:r>
              <a:rPr lang="en-US" sz="1800" dirty="0" smtClean="0">
                <a:latin typeface="Baskerville Old Face" pitchFamily="18" charset="0"/>
              </a:rPr>
              <a:t> “social” – </a:t>
            </a:r>
            <a:r>
              <a:rPr lang="en-US" sz="1800" dirty="0" err="1" smtClean="0">
                <a:latin typeface="Baskerville Old Face" pitchFamily="18" charset="0"/>
              </a:rPr>
              <a:t>sistemas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económicos</a:t>
            </a:r>
            <a:r>
              <a:rPr lang="en-US" sz="1800" dirty="0" smtClean="0">
                <a:latin typeface="Baskerville Old Face" pitchFamily="18" charset="0"/>
              </a:rPr>
              <a:t> e </a:t>
            </a:r>
            <a:r>
              <a:rPr lang="en-US" sz="1800" dirty="0" err="1" smtClean="0">
                <a:latin typeface="Baskerville Old Face" pitchFamily="18" charset="0"/>
              </a:rPr>
              <a:t>ecológicos</a:t>
            </a: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Dicotomia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público</a:t>
            </a:r>
            <a:r>
              <a:rPr lang="en-US" sz="1800" dirty="0" smtClean="0">
                <a:latin typeface="Baskerville Old Face" pitchFamily="18" charset="0"/>
              </a:rPr>
              <a:t> e </a:t>
            </a:r>
            <a:r>
              <a:rPr lang="en-US" sz="1800" dirty="0" err="1" smtClean="0">
                <a:latin typeface="Baskerville Old Face" pitchFamily="18" charset="0"/>
              </a:rPr>
              <a:t>privado</a:t>
            </a:r>
            <a:r>
              <a:rPr lang="en-US" sz="1800" dirty="0" smtClean="0">
                <a:latin typeface="Baskerville Old Face" pitchFamily="18" charset="0"/>
              </a:rPr>
              <a:t> e </a:t>
            </a:r>
            <a:r>
              <a:rPr lang="en-US" sz="1800" dirty="0" err="1" smtClean="0">
                <a:latin typeface="Baskerville Old Face" pitchFamily="18" charset="0"/>
              </a:rPr>
              <a:t>respectivos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campos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actuação</a:t>
            </a:r>
            <a:r>
              <a:rPr lang="en-US" sz="1800" dirty="0" smtClean="0">
                <a:latin typeface="Baskerville Old Face" pitchFamily="18" charset="0"/>
              </a:rPr>
              <a:t> do </a:t>
            </a:r>
            <a:r>
              <a:rPr lang="en-US" sz="1800" dirty="0" err="1" smtClean="0">
                <a:latin typeface="Baskerville Old Face" pitchFamily="18" charset="0"/>
              </a:rPr>
              <a:t>ponto</a:t>
            </a:r>
            <a:r>
              <a:rPr lang="en-US" sz="1800" dirty="0" smtClean="0">
                <a:latin typeface="Baskerville Old Face" pitchFamily="18" charset="0"/>
              </a:rPr>
              <a:t> de vista </a:t>
            </a:r>
            <a:r>
              <a:rPr lang="en-US" sz="1800" dirty="0" err="1" smtClean="0">
                <a:latin typeface="Baskerville Old Face" pitchFamily="18" charset="0"/>
              </a:rPr>
              <a:t>económico</a:t>
            </a: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endParaRPr lang="en-US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Economia</a:t>
            </a:r>
            <a:r>
              <a:rPr lang="en-US" sz="1800" dirty="0" smtClean="0">
                <a:latin typeface="Baskerville Old Face" pitchFamily="18" charset="0"/>
              </a:rPr>
              <a:t> social no </a:t>
            </a:r>
            <a:r>
              <a:rPr lang="en-US" sz="1800" dirty="0" err="1" smtClean="0">
                <a:latin typeface="Baskerville Old Face" pitchFamily="18" charset="0"/>
              </a:rPr>
              <a:t>espaço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intervenção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intermédio</a:t>
            </a:r>
            <a:endParaRPr lang="en-US" sz="18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139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2184"/>
            <a:ext cx="7467600" cy="54762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1. </a:t>
            </a: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Economia</a:t>
            </a: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 Social</a:t>
            </a:r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0427"/>
            <a:ext cx="7467600" cy="48737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“</a:t>
            </a:r>
            <a:r>
              <a:rPr lang="en-US" sz="1800" dirty="0" err="1" smtClean="0">
                <a:latin typeface="Baskerville Old Face" pitchFamily="18" charset="0"/>
              </a:rPr>
              <a:t>Numa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palavra</a:t>
            </a:r>
            <a:r>
              <a:rPr lang="en-US" sz="1800" dirty="0" smtClean="0">
                <a:latin typeface="Baskerville Old Face" pitchFamily="18" charset="0"/>
              </a:rPr>
              <a:t>,  </a:t>
            </a:r>
            <a:r>
              <a:rPr lang="en-US" sz="1800" dirty="0" err="1" smtClean="0">
                <a:latin typeface="Baskerville Old Face" pitchFamily="18" charset="0"/>
              </a:rPr>
              <a:t>Economia</a:t>
            </a:r>
            <a:r>
              <a:rPr lang="en-US" sz="1800" dirty="0" smtClean="0">
                <a:latin typeface="Baskerville Old Face" pitchFamily="18" charset="0"/>
              </a:rPr>
              <a:t> Social (…) </a:t>
            </a:r>
            <a:r>
              <a:rPr lang="en-US" sz="1800" dirty="0" err="1" smtClean="0">
                <a:latin typeface="Baskerville Old Face" pitchFamily="18" charset="0"/>
              </a:rPr>
              <a:t>situa</a:t>
            </a:r>
            <a:r>
              <a:rPr lang="en-US" sz="1800" dirty="0" smtClean="0">
                <a:latin typeface="Baskerville Old Face" pitchFamily="18" charset="0"/>
              </a:rPr>
              <a:t>-se </a:t>
            </a:r>
            <a:r>
              <a:rPr lang="en-US" sz="1800" dirty="0" err="1" smtClean="0">
                <a:latin typeface="Baskerville Old Face" pitchFamily="18" charset="0"/>
              </a:rPr>
              <a:t>na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área</a:t>
            </a:r>
            <a:r>
              <a:rPr lang="en-US" sz="1800" dirty="0" smtClean="0">
                <a:latin typeface="Baskerville Old Face" pitchFamily="18" charset="0"/>
              </a:rPr>
              <a:t> da </a:t>
            </a:r>
            <a:r>
              <a:rPr lang="en-US" sz="1800" dirty="0" err="1" smtClean="0">
                <a:latin typeface="Baskerville Old Face" pitchFamily="18" charset="0"/>
              </a:rPr>
              <a:t>liberdade</a:t>
            </a:r>
            <a:r>
              <a:rPr lang="en-US" sz="1800" dirty="0" smtClean="0">
                <a:latin typeface="Baskerville Old Face" pitchFamily="18" charset="0"/>
              </a:rPr>
              <a:t> e da </a:t>
            </a:r>
            <a:r>
              <a:rPr lang="en-US" sz="1800" b="1" dirty="0" err="1" smtClean="0">
                <a:latin typeface="Baskerville Old Face" pitchFamily="18" charset="0"/>
              </a:rPr>
              <a:t>função</a:t>
            </a:r>
            <a:r>
              <a:rPr lang="en-US" sz="1800" b="1" dirty="0" smtClean="0">
                <a:latin typeface="Baskerville Old Face" pitchFamily="18" charset="0"/>
              </a:rPr>
              <a:t> social </a:t>
            </a:r>
            <a:r>
              <a:rPr lang="en-US" sz="1800" dirty="0" smtClean="0">
                <a:latin typeface="Baskerville Old Face" pitchFamily="18" charset="0"/>
              </a:rPr>
              <a:t>do </a:t>
            </a:r>
            <a:r>
              <a:rPr lang="en-US" sz="1800" u="sng" dirty="0" err="1" smtClean="0">
                <a:latin typeface="Baskerville Old Face" pitchFamily="18" charset="0"/>
              </a:rPr>
              <a:t>ter</a:t>
            </a:r>
            <a:r>
              <a:rPr lang="en-US" sz="1800" dirty="0" smtClean="0">
                <a:latin typeface="Baskerville Old Face" pitchFamily="18" charset="0"/>
              </a:rPr>
              <a:t> e do </a:t>
            </a:r>
            <a:r>
              <a:rPr lang="en-US" sz="1800" u="sng" dirty="0" err="1" smtClean="0">
                <a:latin typeface="Baskerville Old Face" pitchFamily="18" charset="0"/>
              </a:rPr>
              <a:t>ser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ao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serviço</a:t>
            </a:r>
            <a:r>
              <a:rPr lang="en-US" sz="1800" dirty="0" smtClean="0">
                <a:latin typeface="Baskerville Old Face" pitchFamily="18" charset="0"/>
              </a:rPr>
              <a:t> da </a:t>
            </a:r>
            <a:r>
              <a:rPr lang="en-US" sz="1800" u="sng" dirty="0" err="1" smtClean="0">
                <a:latin typeface="Baskerville Old Face" pitchFamily="18" charset="0"/>
              </a:rPr>
              <a:t>comunidade</a:t>
            </a:r>
            <a:r>
              <a:rPr lang="en-US" sz="1800" u="sng" dirty="0" smtClean="0">
                <a:latin typeface="Baskerville Old Face" pitchFamily="18" charset="0"/>
              </a:rPr>
              <a:t> </a:t>
            </a:r>
            <a:r>
              <a:rPr lang="en-US" sz="1800" u="sng" dirty="0" err="1" smtClean="0">
                <a:latin typeface="Baskerville Old Face" pitchFamily="18" charset="0"/>
              </a:rPr>
              <a:t>humana</a:t>
            </a:r>
            <a:r>
              <a:rPr lang="en-US" sz="1800" u="sng" dirty="0" smtClean="0">
                <a:latin typeface="Baskerville Old Face" pitchFamily="18" charset="0"/>
              </a:rPr>
              <a:t> </a:t>
            </a:r>
            <a:r>
              <a:rPr lang="en-US" sz="1800" dirty="0" smtClean="0">
                <a:latin typeface="Baskerville Old Face" pitchFamily="18" charset="0"/>
              </a:rPr>
              <a:t>e do </a:t>
            </a:r>
            <a:r>
              <a:rPr lang="en-US" sz="1800" dirty="0" err="1" smtClean="0">
                <a:latin typeface="Baskerville Old Face" pitchFamily="18" charset="0"/>
              </a:rPr>
              <a:t>desenvolvimento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harmonioso</a:t>
            </a:r>
            <a:r>
              <a:rPr lang="en-US" sz="1800" dirty="0" smtClean="0">
                <a:latin typeface="Baskerville Old Face" pitchFamily="18" charset="0"/>
              </a:rPr>
              <a:t> da </a:t>
            </a:r>
            <a:r>
              <a:rPr lang="en-US" sz="1800" dirty="0" err="1" smtClean="0">
                <a:latin typeface="Baskerville Old Face" pitchFamily="18" charset="0"/>
              </a:rPr>
              <a:t>sociedade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numa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perspectiva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promoção</a:t>
            </a:r>
            <a:r>
              <a:rPr lang="en-US" sz="1800" dirty="0" smtClean="0">
                <a:latin typeface="Baskerville Old Face" pitchFamily="18" charset="0"/>
              </a:rPr>
              <a:t>, </a:t>
            </a:r>
            <a:r>
              <a:rPr lang="en-US" sz="1800" dirty="0" err="1" smtClean="0">
                <a:latin typeface="Baskerville Old Face" pitchFamily="18" charset="0"/>
              </a:rPr>
              <a:t>simultanemante</a:t>
            </a:r>
            <a:r>
              <a:rPr lang="en-US" sz="1800" dirty="0" smtClean="0">
                <a:latin typeface="Baskerville Old Face" pitchFamily="18" charset="0"/>
              </a:rPr>
              <a:t>, individual e </a:t>
            </a:r>
            <a:r>
              <a:rPr lang="en-US" sz="1800" dirty="0" err="1" smtClean="0">
                <a:latin typeface="Baskerville Old Face" pitchFamily="18" charset="0"/>
              </a:rPr>
              <a:t>colectiva</a:t>
            </a:r>
            <a:r>
              <a:rPr lang="en-US" dirty="0" smtClean="0"/>
              <a:t>”</a:t>
            </a:r>
          </a:p>
          <a:p>
            <a:pPr lvl="1" algn="just"/>
            <a:endParaRPr lang="en-US" dirty="0" smtClean="0"/>
          </a:p>
          <a:p>
            <a:pPr marL="228600" lvl="1" indent="0" algn="r">
              <a:buNone/>
            </a:pPr>
            <a:r>
              <a:rPr lang="en-US" sz="1800" dirty="0" smtClean="0">
                <a:solidFill>
                  <a:srgbClr val="FF0000"/>
                </a:solidFill>
                <a:latin typeface="Baskerville Old Face" pitchFamily="18" charset="0"/>
              </a:rPr>
              <a:t>Padre </a:t>
            </a:r>
            <a:r>
              <a:rPr lang="en-US" sz="1800" dirty="0" err="1" smtClean="0">
                <a:solidFill>
                  <a:srgbClr val="FF0000"/>
                </a:solidFill>
                <a:latin typeface="Baskerville Old Face" pitchFamily="18" charset="0"/>
              </a:rPr>
              <a:t>Vitor</a:t>
            </a:r>
            <a:r>
              <a:rPr lang="en-US" sz="1800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Baskerville Old Face" pitchFamily="18" charset="0"/>
              </a:rPr>
              <a:t>Milicias</a:t>
            </a:r>
            <a:endParaRPr lang="en-US" sz="1800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0873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401054"/>
            <a:ext cx="7556313" cy="5725110"/>
          </a:xfrm>
        </p:spPr>
        <p:txBody>
          <a:bodyPr>
            <a:normAutofit fontScale="85000" lnSpcReduction="20000"/>
          </a:bodyPr>
          <a:lstStyle/>
          <a:p>
            <a:pPr lvl="1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100" dirty="0" smtClean="0">
                <a:latin typeface="Baskerville Old Face" pitchFamily="18" charset="0"/>
              </a:rPr>
              <a:t>“(</a:t>
            </a:r>
            <a:r>
              <a:rPr lang="en-US" sz="2100" dirty="0" err="1" smtClean="0">
                <a:latin typeface="Baskerville Old Face" pitchFamily="18" charset="0"/>
              </a:rPr>
              <a:t>Nós</a:t>
            </a:r>
            <a:r>
              <a:rPr lang="en-US" sz="2100" dirty="0" smtClean="0">
                <a:latin typeface="Baskerville Old Face" pitchFamily="18" charset="0"/>
              </a:rPr>
              <a:t>) </a:t>
            </a:r>
            <a:r>
              <a:rPr lang="en-US" sz="2100" dirty="0" err="1" smtClean="0">
                <a:latin typeface="Baskerville Old Face" pitchFamily="18" charset="0"/>
              </a:rPr>
              <a:t>vemos</a:t>
            </a:r>
            <a:r>
              <a:rPr lang="en-US" sz="2100" dirty="0" smtClean="0">
                <a:latin typeface="Baskerville Old Face" pitchFamily="18" charset="0"/>
              </a:rPr>
              <a:t> a </a:t>
            </a:r>
            <a:r>
              <a:rPr lang="en-US" sz="2100" b="1" dirty="0" err="1" smtClean="0">
                <a:latin typeface="Baskerville Old Face" pitchFamily="18" charset="0"/>
              </a:rPr>
              <a:t>Economia</a:t>
            </a:r>
            <a:r>
              <a:rPr lang="en-US" sz="2100" b="1" dirty="0" smtClean="0">
                <a:latin typeface="Baskerville Old Face" pitchFamily="18" charset="0"/>
              </a:rPr>
              <a:t> Social </a:t>
            </a:r>
            <a:r>
              <a:rPr lang="en-US" sz="2100" dirty="0" err="1" smtClean="0">
                <a:latin typeface="Baskerville Old Face" pitchFamily="18" charset="0"/>
              </a:rPr>
              <a:t>como</a:t>
            </a:r>
            <a:r>
              <a:rPr lang="en-US" sz="2100" dirty="0" smtClean="0">
                <a:latin typeface="Baskerville Old Face" pitchFamily="18" charset="0"/>
              </a:rPr>
              <a:t> o </a:t>
            </a:r>
            <a:r>
              <a:rPr lang="en-US" sz="2100" dirty="0" err="1" smtClean="0">
                <a:latin typeface="Baskerville Old Face" pitchFamily="18" charset="0"/>
              </a:rPr>
              <a:t>conjunto</a:t>
            </a:r>
            <a:r>
              <a:rPr lang="en-US" sz="2100" dirty="0" smtClean="0">
                <a:latin typeface="Baskerville Old Face" pitchFamily="18" charset="0"/>
              </a:rPr>
              <a:t> das </a:t>
            </a:r>
            <a:r>
              <a:rPr lang="en-US" sz="2100" dirty="0" err="1" smtClean="0">
                <a:latin typeface="Baskerville Old Face" pitchFamily="18" charset="0"/>
              </a:rPr>
              <a:t>actividades</a:t>
            </a:r>
            <a:r>
              <a:rPr lang="en-US" sz="2100" dirty="0" smtClean="0">
                <a:latin typeface="Baskerville Old Face" pitchFamily="18" charset="0"/>
              </a:rPr>
              <a:t> com </a:t>
            </a:r>
            <a:r>
              <a:rPr lang="en-US" sz="2100" u="sng" dirty="0" err="1" smtClean="0">
                <a:latin typeface="Baskerville Old Face" pitchFamily="18" charset="0"/>
              </a:rPr>
              <a:t>dimensão</a:t>
            </a:r>
            <a:r>
              <a:rPr lang="en-US" sz="2100" u="sng" dirty="0" smtClean="0">
                <a:latin typeface="Baskerville Old Face" pitchFamily="18" charset="0"/>
              </a:rPr>
              <a:t> </a:t>
            </a:r>
            <a:r>
              <a:rPr lang="en-US" sz="2100" u="sng" dirty="0" err="1" smtClean="0">
                <a:latin typeface="Baskerville Old Face" pitchFamily="18" charset="0"/>
              </a:rPr>
              <a:t>económica</a:t>
            </a:r>
            <a:r>
              <a:rPr lang="en-US" sz="2100" u="sng" dirty="0" smtClean="0">
                <a:latin typeface="Baskerville Old Face" pitchFamily="18" charset="0"/>
              </a:rPr>
              <a:t> e </a:t>
            </a:r>
            <a:r>
              <a:rPr lang="en-US" sz="2100" u="sng" dirty="0" err="1" smtClean="0">
                <a:latin typeface="Baskerville Old Face" pitchFamily="18" charset="0"/>
              </a:rPr>
              <a:t>não</a:t>
            </a:r>
            <a:r>
              <a:rPr lang="en-US" sz="2100" u="sng" dirty="0" smtClean="0">
                <a:latin typeface="Baskerville Old Face" pitchFamily="18" charset="0"/>
              </a:rPr>
              <a:t> de </a:t>
            </a:r>
            <a:r>
              <a:rPr lang="en-US" sz="2100" u="sng" dirty="0" err="1" smtClean="0">
                <a:latin typeface="Baskerville Old Face" pitchFamily="18" charset="0"/>
              </a:rPr>
              <a:t>natureza</a:t>
            </a:r>
            <a:r>
              <a:rPr lang="en-US" sz="2100" u="sng" dirty="0" smtClean="0">
                <a:latin typeface="Baskerville Old Face" pitchFamily="18" charset="0"/>
              </a:rPr>
              <a:t> </a:t>
            </a:r>
            <a:r>
              <a:rPr lang="en-US" sz="2100" u="sng" dirty="0" err="1" smtClean="0">
                <a:latin typeface="Baskerville Old Face" pitchFamily="18" charset="0"/>
              </a:rPr>
              <a:t>económica</a:t>
            </a:r>
            <a:r>
              <a:rPr lang="en-US" sz="2100" dirty="0" smtClean="0">
                <a:latin typeface="Baskerville Old Face" pitchFamily="18" charset="0"/>
              </a:rPr>
              <a:t>, </a:t>
            </a:r>
            <a:r>
              <a:rPr lang="en-US" sz="2100" dirty="0" err="1" smtClean="0">
                <a:latin typeface="Baskerville Old Face" pitchFamily="18" charset="0"/>
              </a:rPr>
              <a:t>realizadas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por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entidades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privadas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sem</a:t>
            </a:r>
            <a:r>
              <a:rPr lang="en-US" sz="2100" dirty="0" smtClean="0">
                <a:latin typeface="Baskerville Old Face" pitchFamily="18" charset="0"/>
              </a:rPr>
              <a:t> fins </a:t>
            </a:r>
            <a:r>
              <a:rPr lang="en-US" sz="2100" dirty="0" err="1" smtClean="0">
                <a:latin typeface="Baskerville Old Face" pitchFamily="18" charset="0"/>
              </a:rPr>
              <a:t>lucrativos</a:t>
            </a:r>
            <a:r>
              <a:rPr lang="en-US" sz="2100" dirty="0" smtClean="0">
                <a:latin typeface="Baskerville Old Face" pitchFamily="18" charset="0"/>
              </a:rPr>
              <a:t>, com </a:t>
            </a:r>
            <a:r>
              <a:rPr lang="en-US" sz="2100" dirty="0" err="1" smtClean="0">
                <a:latin typeface="Baskerville Old Face" pitchFamily="18" charset="0"/>
              </a:rPr>
              <a:t>objectivos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sociais</a:t>
            </a:r>
            <a:r>
              <a:rPr lang="en-US" sz="2100" dirty="0" smtClean="0">
                <a:latin typeface="Baskerville Old Face" pitchFamily="18" charset="0"/>
              </a:rPr>
              <a:t> (…). </a:t>
            </a:r>
            <a:r>
              <a:rPr lang="en-US" sz="2100" dirty="0" err="1" smtClean="0">
                <a:latin typeface="Baskerville Old Face" pitchFamily="18" charset="0"/>
              </a:rPr>
              <a:t>Devemos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considerar</a:t>
            </a:r>
            <a:r>
              <a:rPr lang="en-US" sz="2100" dirty="0" smtClean="0">
                <a:latin typeface="Baskerville Old Face" pitchFamily="18" charset="0"/>
              </a:rPr>
              <a:t>  </a:t>
            </a:r>
            <a:r>
              <a:rPr lang="en-US" sz="2100" dirty="0" err="1" smtClean="0">
                <a:latin typeface="Baskerville Old Face" pitchFamily="18" charset="0"/>
              </a:rPr>
              <a:t>Economia</a:t>
            </a:r>
            <a:r>
              <a:rPr lang="en-US" sz="2100" dirty="0" smtClean="0">
                <a:latin typeface="Baskerville Old Face" pitchFamily="18" charset="0"/>
              </a:rPr>
              <a:t> Social as </a:t>
            </a:r>
            <a:r>
              <a:rPr lang="en-US" sz="2100" dirty="0" err="1" smtClean="0">
                <a:latin typeface="Baskerville Old Face" pitchFamily="18" charset="0"/>
              </a:rPr>
              <a:t>diferentes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entidades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privadas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sem</a:t>
            </a:r>
            <a:r>
              <a:rPr lang="en-US" sz="2100" dirty="0" smtClean="0">
                <a:latin typeface="Baskerville Old Face" pitchFamily="18" charset="0"/>
              </a:rPr>
              <a:t> fins </a:t>
            </a:r>
            <a:r>
              <a:rPr lang="en-US" sz="2100" dirty="0" err="1" smtClean="0">
                <a:latin typeface="Baskerville Old Face" pitchFamily="18" charset="0"/>
              </a:rPr>
              <a:t>lucrativos</a:t>
            </a:r>
            <a:r>
              <a:rPr lang="en-US" sz="2100" dirty="0" smtClean="0">
                <a:latin typeface="Baskerville Old Face" pitchFamily="18" charset="0"/>
              </a:rPr>
              <a:t>, </a:t>
            </a:r>
            <a:r>
              <a:rPr lang="en-US" sz="2100" dirty="0" err="1" smtClean="0">
                <a:latin typeface="Baskerville Old Face" pitchFamily="18" charset="0"/>
              </a:rPr>
              <a:t>cujo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produto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é</a:t>
            </a:r>
            <a:r>
              <a:rPr lang="en-US" sz="2100" dirty="0" smtClean="0">
                <a:latin typeface="Baskerville Old Face" pitchFamily="18" charset="0"/>
              </a:rPr>
              <a:t> a </a:t>
            </a:r>
            <a:r>
              <a:rPr lang="en-US" sz="2100" b="1" dirty="0" err="1" smtClean="0">
                <a:latin typeface="Baskerville Old Face" pitchFamily="18" charset="0"/>
              </a:rPr>
              <a:t>solução</a:t>
            </a:r>
            <a:r>
              <a:rPr lang="en-US" sz="2100" b="1" dirty="0" smtClean="0">
                <a:latin typeface="Baskerville Old Face" pitchFamily="18" charset="0"/>
              </a:rPr>
              <a:t> dos </a:t>
            </a:r>
            <a:r>
              <a:rPr lang="en-US" sz="2100" b="1" dirty="0" err="1" smtClean="0">
                <a:latin typeface="Baskerville Old Face" pitchFamily="18" charset="0"/>
              </a:rPr>
              <a:t>problemas</a:t>
            </a:r>
            <a:r>
              <a:rPr lang="en-US" sz="2100" b="1" dirty="0" smtClean="0">
                <a:latin typeface="Baskerville Old Face" pitchFamily="18" charset="0"/>
              </a:rPr>
              <a:t> </a:t>
            </a:r>
            <a:r>
              <a:rPr lang="en-US" sz="2100" b="1" dirty="0" err="1" smtClean="0">
                <a:latin typeface="Baskerville Old Face" pitchFamily="18" charset="0"/>
              </a:rPr>
              <a:t>sociais</a:t>
            </a:r>
            <a:r>
              <a:rPr lang="en-US" sz="2100" dirty="0" smtClean="0">
                <a:latin typeface="Baskerville Old Face" pitchFamily="18" charset="0"/>
              </a:rPr>
              <a:t>”</a:t>
            </a:r>
          </a:p>
          <a:p>
            <a:pPr algn="r">
              <a:buNone/>
            </a:pPr>
            <a:r>
              <a:rPr lang="en-US" dirty="0" err="1" smtClean="0">
                <a:solidFill>
                  <a:srgbClr val="FF0000"/>
                </a:solidFill>
                <a:latin typeface="Baskerville Old Face" pitchFamily="18" charset="0"/>
              </a:rPr>
              <a:t>Acácio</a:t>
            </a:r>
            <a:r>
              <a:rPr lang="en-US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askerville Old Face" pitchFamily="18" charset="0"/>
              </a:rPr>
              <a:t>Catarino</a:t>
            </a:r>
            <a:endParaRPr lang="en-US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pPr algn="just"/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pPr lvl="1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100" dirty="0" smtClean="0">
                <a:latin typeface="Baskerville Old Face" pitchFamily="18" charset="0"/>
              </a:rPr>
              <a:t>“</a:t>
            </a:r>
            <a:r>
              <a:rPr lang="en-US" sz="2100" dirty="0" err="1" smtClean="0">
                <a:latin typeface="Baskerville Old Face" pitchFamily="18" charset="0"/>
              </a:rPr>
              <a:t>penso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que</a:t>
            </a:r>
            <a:r>
              <a:rPr lang="en-US" sz="2100" dirty="0" smtClean="0">
                <a:latin typeface="Baskerville Old Face" pitchFamily="18" charset="0"/>
              </a:rPr>
              <a:t> a </a:t>
            </a:r>
            <a:r>
              <a:rPr lang="en-US" sz="2100" b="1" dirty="0" err="1" smtClean="0">
                <a:latin typeface="Baskerville Old Face" pitchFamily="18" charset="0"/>
              </a:rPr>
              <a:t>Economia</a:t>
            </a:r>
            <a:r>
              <a:rPr lang="en-US" sz="2100" b="1" dirty="0" smtClean="0">
                <a:latin typeface="Baskerville Old Face" pitchFamily="18" charset="0"/>
              </a:rPr>
              <a:t> Social </a:t>
            </a:r>
            <a:r>
              <a:rPr lang="en-US" sz="2100" b="1" dirty="0" err="1" smtClean="0">
                <a:latin typeface="Baskerville Old Face" pitchFamily="18" charset="0"/>
              </a:rPr>
              <a:t>não</a:t>
            </a:r>
            <a:r>
              <a:rPr lang="en-US" sz="2100" b="1" dirty="0" smtClean="0">
                <a:latin typeface="Baskerville Old Face" pitchFamily="18" charset="0"/>
              </a:rPr>
              <a:t> tem de </a:t>
            </a:r>
            <a:r>
              <a:rPr lang="en-US" sz="2100" b="1" dirty="0" err="1" smtClean="0">
                <a:latin typeface="Baskerville Old Face" pitchFamily="18" charset="0"/>
              </a:rPr>
              <a:t>ser</a:t>
            </a:r>
            <a:r>
              <a:rPr lang="en-US" sz="2100" b="1" dirty="0" smtClean="0">
                <a:latin typeface="Baskerville Old Face" pitchFamily="18" charset="0"/>
              </a:rPr>
              <a:t> </a:t>
            </a:r>
            <a:r>
              <a:rPr lang="en-US" sz="2100" b="1" dirty="0" err="1" smtClean="0">
                <a:latin typeface="Baskerville Old Face" pitchFamily="18" charset="0"/>
              </a:rPr>
              <a:t>à</a:t>
            </a:r>
            <a:r>
              <a:rPr lang="en-US" sz="2100" b="1" dirty="0" smtClean="0">
                <a:latin typeface="Baskerville Old Face" pitchFamily="18" charset="0"/>
              </a:rPr>
              <a:t> priori </a:t>
            </a:r>
            <a:r>
              <a:rPr lang="en-US" sz="2100" b="1" dirty="0" err="1" smtClean="0">
                <a:latin typeface="Baskerville Old Face" pitchFamily="18" charset="0"/>
              </a:rPr>
              <a:t>contrária</a:t>
            </a:r>
            <a:r>
              <a:rPr lang="en-US" sz="2100" b="1" dirty="0" smtClean="0">
                <a:latin typeface="Baskerville Old Face" pitchFamily="18" charset="0"/>
              </a:rPr>
              <a:t> </a:t>
            </a:r>
            <a:r>
              <a:rPr lang="en-US" sz="2100" b="1" dirty="0" err="1" smtClean="0">
                <a:latin typeface="Baskerville Old Face" pitchFamily="18" charset="0"/>
              </a:rPr>
              <a:t>à</a:t>
            </a:r>
            <a:r>
              <a:rPr lang="en-US" sz="2100" b="1" dirty="0" smtClean="0">
                <a:latin typeface="Baskerville Old Face" pitchFamily="18" charset="0"/>
              </a:rPr>
              <a:t> </a:t>
            </a:r>
            <a:r>
              <a:rPr lang="en-US" sz="2100" b="1" dirty="0" err="1" smtClean="0">
                <a:latin typeface="Baskerville Old Face" pitchFamily="18" charset="0"/>
              </a:rPr>
              <a:t>ideia</a:t>
            </a:r>
            <a:r>
              <a:rPr lang="en-US" sz="2100" b="1" dirty="0" smtClean="0">
                <a:latin typeface="Baskerville Old Face" pitchFamily="18" charset="0"/>
              </a:rPr>
              <a:t> de </a:t>
            </a:r>
            <a:r>
              <a:rPr lang="en-US" sz="2100" b="1" dirty="0" err="1" smtClean="0">
                <a:latin typeface="Baskerville Old Face" pitchFamily="18" charset="0"/>
              </a:rPr>
              <a:t>lucro</a:t>
            </a:r>
            <a:r>
              <a:rPr lang="en-US" sz="2100" b="1" dirty="0" smtClean="0">
                <a:latin typeface="Baskerville Old Face" pitchFamily="18" charset="0"/>
              </a:rPr>
              <a:t>. </a:t>
            </a:r>
            <a:r>
              <a:rPr lang="en-US" sz="2100" dirty="0" smtClean="0">
                <a:latin typeface="Baskerville Old Face" pitchFamily="18" charset="0"/>
              </a:rPr>
              <a:t>A </a:t>
            </a:r>
            <a:r>
              <a:rPr lang="en-US" sz="2100" dirty="0" err="1" smtClean="0">
                <a:latin typeface="Baskerville Old Face" pitchFamily="18" charset="0"/>
              </a:rPr>
              <a:t>Economia</a:t>
            </a:r>
            <a:r>
              <a:rPr lang="en-US" sz="2100" dirty="0" smtClean="0">
                <a:latin typeface="Baskerville Old Face" pitchFamily="18" charset="0"/>
              </a:rPr>
              <a:t> Social </a:t>
            </a:r>
            <a:r>
              <a:rPr lang="en-US" sz="2100" dirty="0" err="1" smtClean="0">
                <a:latin typeface="Baskerville Old Face" pitchFamily="18" charset="0"/>
              </a:rPr>
              <a:t>só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verdadeiramente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existe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quando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uma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empresa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desenhada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segundo</a:t>
            </a:r>
            <a:r>
              <a:rPr lang="en-US" sz="2100" dirty="0" smtClean="0">
                <a:latin typeface="Baskerville Old Face" pitchFamily="18" charset="0"/>
              </a:rPr>
              <a:t> um </a:t>
            </a:r>
            <a:r>
              <a:rPr lang="en-US" sz="2100" dirty="0" err="1" smtClean="0">
                <a:latin typeface="Baskerville Old Face" pitchFamily="18" charset="0"/>
              </a:rPr>
              <a:t>modelo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concorre</a:t>
            </a:r>
            <a:r>
              <a:rPr lang="en-US" sz="2100" dirty="0" smtClean="0">
                <a:latin typeface="Baskerville Old Face" pitchFamily="18" charset="0"/>
              </a:rPr>
              <a:t> no </a:t>
            </a:r>
            <a:r>
              <a:rPr lang="en-US" sz="2100" dirty="0" err="1" smtClean="0">
                <a:latin typeface="Baskerville Old Face" pitchFamily="18" charset="0"/>
              </a:rPr>
              <a:t>mercado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como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uma</a:t>
            </a:r>
            <a:r>
              <a:rPr lang="en-US" sz="2100" dirty="0" smtClean="0">
                <a:latin typeface="Baskerville Old Face" pitchFamily="18" charset="0"/>
              </a:rPr>
              <a:t> forma </a:t>
            </a:r>
            <a:r>
              <a:rPr lang="en-US" sz="2100" dirty="0" err="1" smtClean="0">
                <a:latin typeface="Baskerville Old Face" pitchFamily="18" charset="0"/>
              </a:rPr>
              <a:t>alternativa</a:t>
            </a:r>
            <a:r>
              <a:rPr lang="en-US" sz="2100" dirty="0" smtClean="0">
                <a:latin typeface="Baskerville Old Face" pitchFamily="18" charset="0"/>
              </a:rPr>
              <a:t>, </a:t>
            </a:r>
            <a:r>
              <a:rPr lang="en-US" sz="2100" dirty="0" err="1" smtClean="0">
                <a:latin typeface="Baskerville Old Face" pitchFamily="18" charset="0"/>
              </a:rPr>
              <a:t>uma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maneira</a:t>
            </a:r>
            <a:r>
              <a:rPr lang="en-US" sz="2100" dirty="0" smtClean="0">
                <a:latin typeface="Baskerville Old Face" pitchFamily="18" charset="0"/>
              </a:rPr>
              <a:t> </a:t>
            </a:r>
            <a:r>
              <a:rPr lang="en-US" sz="2100" dirty="0" err="1" smtClean="0">
                <a:latin typeface="Baskerville Old Face" pitchFamily="18" charset="0"/>
              </a:rPr>
              <a:t>alternativa</a:t>
            </a:r>
            <a:r>
              <a:rPr lang="en-US" sz="2100" dirty="0" smtClean="0">
                <a:latin typeface="Baskerville Old Face" pitchFamily="18" charset="0"/>
              </a:rPr>
              <a:t> de </a:t>
            </a:r>
            <a:r>
              <a:rPr lang="en-US" sz="2100" dirty="0" err="1" smtClean="0">
                <a:latin typeface="Baskerville Old Face" pitchFamily="18" charset="0"/>
              </a:rPr>
              <a:t>estar</a:t>
            </a:r>
            <a:r>
              <a:rPr lang="en-US" sz="2100" dirty="0" smtClean="0">
                <a:latin typeface="Baskerville Old Face" pitchFamily="18" charset="0"/>
              </a:rPr>
              <a:t> no </a:t>
            </a:r>
            <a:r>
              <a:rPr lang="en-US" sz="2100" dirty="0" err="1" smtClean="0">
                <a:latin typeface="Baskerville Old Face" pitchFamily="18" charset="0"/>
              </a:rPr>
              <a:t>mercado</a:t>
            </a:r>
            <a:r>
              <a:rPr lang="en-US" sz="2100" dirty="0" smtClean="0">
                <a:latin typeface="Baskerville Old Face" pitchFamily="18" charset="0"/>
              </a:rPr>
              <a:t>”.</a:t>
            </a:r>
          </a:p>
          <a:p>
            <a:pPr lvl="1" algn="r">
              <a:buNone/>
            </a:pPr>
            <a:r>
              <a:rPr lang="en-US" dirty="0" smtClean="0">
                <a:solidFill>
                  <a:srgbClr val="FF0000"/>
                </a:solidFill>
                <a:latin typeface="Baskerville Old Face" pitchFamily="18" charset="0"/>
              </a:rPr>
              <a:t>Alfredo </a:t>
            </a:r>
            <a:r>
              <a:rPr lang="en-US" dirty="0" err="1" smtClean="0">
                <a:solidFill>
                  <a:srgbClr val="FF0000"/>
                </a:solidFill>
                <a:latin typeface="Baskerville Old Face" pitchFamily="18" charset="0"/>
              </a:rPr>
              <a:t>Bruto</a:t>
            </a:r>
            <a:r>
              <a:rPr lang="en-US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askerville Old Face" pitchFamily="18" charset="0"/>
              </a:rPr>
              <a:t>da</a:t>
            </a:r>
            <a:r>
              <a:rPr lang="en-US" dirty="0" smtClean="0">
                <a:solidFill>
                  <a:srgbClr val="FF0000"/>
                </a:solidFill>
                <a:latin typeface="Baskerville Old Face" pitchFamily="18" charset="0"/>
              </a:rPr>
              <a:t> Costa</a:t>
            </a:r>
            <a:endParaRPr lang="en-US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460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10718"/>
            <a:ext cx="8324295" cy="5769407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Do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ponto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de vista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operacional</a:t>
            </a:r>
            <a:endParaRPr lang="en-US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endParaRPr lang="en-US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endParaRPr lang="en-US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 algn="just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1800" b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Economia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Social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“</a:t>
            </a:r>
            <a:r>
              <a:rPr lang="pt-PT" sz="1800" dirty="0" smtClean="0">
                <a:latin typeface="Baskerville Old Face" pitchFamily="18" charset="0"/>
              </a:rPr>
              <a:t>Grupo de empresas e instituições que para além da sua </a:t>
            </a:r>
            <a:r>
              <a:rPr lang="pt-PT" sz="1800" u="sng" dirty="0" smtClean="0">
                <a:latin typeface="Baskerville Old Face" pitchFamily="18" charset="0"/>
              </a:rPr>
              <a:t>diversificação jurídica </a:t>
            </a:r>
            <a:r>
              <a:rPr lang="pt-PT" sz="1800" dirty="0" smtClean="0">
                <a:latin typeface="Baskerville Old Face" pitchFamily="18" charset="0"/>
              </a:rPr>
              <a:t>e </a:t>
            </a:r>
            <a:r>
              <a:rPr lang="pt-PT" sz="1800" u="sng" dirty="0" smtClean="0">
                <a:latin typeface="Baskerville Old Face" pitchFamily="18" charset="0"/>
              </a:rPr>
              <a:t>heterogeneidade de funções</a:t>
            </a:r>
            <a:r>
              <a:rPr lang="pt-PT" sz="1800" dirty="0" smtClean="0">
                <a:latin typeface="Baskerville Old Face" pitchFamily="18" charset="0"/>
              </a:rPr>
              <a:t>, está ligado através de uma </a:t>
            </a:r>
            <a:r>
              <a:rPr lang="pt-PT" sz="1800" u="sng" dirty="0" smtClean="0">
                <a:latin typeface="Baskerville Old Face" pitchFamily="18" charset="0"/>
              </a:rPr>
              <a:t>ética comum </a:t>
            </a:r>
            <a:r>
              <a:rPr lang="pt-PT" sz="1800" dirty="0" smtClean="0">
                <a:latin typeface="Baskerville Old Face" pitchFamily="18" charset="0"/>
              </a:rPr>
              <a:t>assente na </a:t>
            </a:r>
            <a:r>
              <a:rPr lang="pt-PT" sz="1800" u="sng" dirty="0" smtClean="0">
                <a:latin typeface="Baskerville Old Face" pitchFamily="18" charset="0"/>
              </a:rPr>
              <a:t>solidariedade</a:t>
            </a:r>
            <a:r>
              <a:rPr lang="pt-PT" sz="1800" dirty="0" smtClean="0">
                <a:latin typeface="Baskerville Old Face" pitchFamily="18" charset="0"/>
              </a:rPr>
              <a:t> e na prestação de serviços aos seus membros e no interesse geral, sendo as </a:t>
            </a:r>
            <a:r>
              <a:rPr lang="pt-PT" sz="1800" b="1" dirty="0" smtClean="0">
                <a:latin typeface="Baskerville Old Face" pitchFamily="18" charset="0"/>
              </a:rPr>
              <a:t>cooperativas</a:t>
            </a:r>
            <a:r>
              <a:rPr lang="pt-PT" sz="1800" dirty="0" smtClean="0">
                <a:latin typeface="Baskerville Old Face" pitchFamily="18" charset="0"/>
              </a:rPr>
              <a:t> a sua representação mais genuína</a:t>
            </a:r>
            <a:r>
              <a:rPr lang="en-US" dirty="0" smtClean="0"/>
              <a:t>”.</a:t>
            </a:r>
            <a:endParaRPr lang="en-US" dirty="0" smtClean="0"/>
          </a:p>
          <a:p>
            <a:pPr marL="0" indent="0" algn="just">
              <a:lnSpc>
                <a:spcPct val="120000"/>
              </a:lnSpc>
              <a:buNone/>
            </a:pPr>
            <a:endParaRPr lang="pt-PT" sz="1600" dirty="0" smtClean="0"/>
          </a:p>
          <a:p>
            <a:pPr marL="0" indent="0" algn="r">
              <a:lnSpc>
                <a:spcPct val="120000"/>
              </a:lnSpc>
              <a:buNone/>
            </a:pP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Barea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, José y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Monzón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J.Luís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(Dir), El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libro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branco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de la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Economia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Social en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Espana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.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Ministério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Trabajo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y </a:t>
            </a:r>
            <a:r>
              <a:rPr lang="en-US" sz="1600" dirty="0" err="1" smtClean="0">
                <a:solidFill>
                  <a:srgbClr val="FF0000"/>
                </a:solidFill>
                <a:latin typeface="Baskerville Old Face" pitchFamily="18" charset="0"/>
              </a:rPr>
              <a:t>Seguridad</a:t>
            </a:r>
            <a:r>
              <a:rPr lang="en-US" sz="1600" dirty="0" smtClean="0">
                <a:solidFill>
                  <a:srgbClr val="FF0000"/>
                </a:solidFill>
                <a:latin typeface="Baskerville Old Face" pitchFamily="18" charset="0"/>
              </a:rPr>
              <a:t> Social, Madrid, 1992</a:t>
            </a:r>
            <a:endParaRPr lang="en-US" sz="1600" dirty="0">
              <a:solidFill>
                <a:srgbClr val="FF0000"/>
              </a:solidFill>
              <a:latin typeface="Baskerville Old Face" pitchFamily="18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4246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467600" cy="5065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2. </a:t>
            </a:r>
            <a:r>
              <a:rPr lang="en-US" sz="2400" dirty="0" err="1" smtClean="0">
                <a:solidFill>
                  <a:srgbClr val="FF0000"/>
                </a:solidFill>
              </a:rPr>
              <a:t>Terceiro</a:t>
            </a:r>
            <a:r>
              <a:rPr lang="en-US" sz="2400" dirty="0" smtClean="0">
                <a:solidFill>
                  <a:srgbClr val="FF0000"/>
                </a:solidFill>
              </a:rPr>
              <a:t> Sector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177"/>
            <a:ext cx="7556313" cy="4420081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en-US" sz="3300" dirty="0" err="1" smtClean="0">
                <a:latin typeface="Baskerville Old Face" pitchFamily="18" charset="0"/>
              </a:rPr>
              <a:t>Conjunto</a:t>
            </a:r>
            <a:r>
              <a:rPr lang="en-US" sz="3300" dirty="0" smtClean="0">
                <a:latin typeface="Baskerville Old Face" pitchFamily="18" charset="0"/>
              </a:rPr>
              <a:t> das </a:t>
            </a:r>
            <a:r>
              <a:rPr lang="en-US" sz="3300" dirty="0" err="1" smtClean="0">
                <a:latin typeface="Baskerville Old Face" pitchFamily="18" charset="0"/>
              </a:rPr>
              <a:t>organizações</a:t>
            </a:r>
            <a:r>
              <a:rPr lang="en-US" sz="3300" dirty="0" smtClean="0">
                <a:latin typeface="Baskerville Old Face" pitchFamily="18" charset="0"/>
              </a:rPr>
              <a:t> de </a:t>
            </a:r>
            <a:r>
              <a:rPr lang="en-US" sz="3300" dirty="0" err="1" smtClean="0">
                <a:latin typeface="Baskerville Old Face" pitchFamily="18" charset="0"/>
              </a:rPr>
              <a:t>interesse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mútuo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em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conjunto</a:t>
            </a:r>
            <a:r>
              <a:rPr lang="en-US" sz="3300" dirty="0" smtClean="0">
                <a:latin typeface="Baskerville Old Face" pitchFamily="18" charset="0"/>
              </a:rPr>
              <a:t> com </a:t>
            </a:r>
            <a:r>
              <a:rPr lang="en-US" sz="3300" dirty="0" err="1" smtClean="0">
                <a:latin typeface="Baskerville Old Face" pitchFamily="18" charset="0"/>
              </a:rPr>
              <a:t>aquelas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que</a:t>
            </a:r>
            <a:r>
              <a:rPr lang="en-US" sz="3300" dirty="0" smtClean="0">
                <a:latin typeface="Baskerville Old Face" pitchFamily="18" charset="0"/>
              </a:rPr>
              <a:t>, </a:t>
            </a:r>
            <a:r>
              <a:rPr lang="en-US" sz="3300" dirty="0" err="1" smtClean="0">
                <a:latin typeface="Baskerville Old Face" pitchFamily="18" charset="0"/>
              </a:rPr>
              <a:t>embora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dependentes</a:t>
            </a:r>
            <a:r>
              <a:rPr lang="en-US" sz="3300" dirty="0" smtClean="0">
                <a:latin typeface="Baskerville Old Face" pitchFamily="18" charset="0"/>
              </a:rPr>
              <a:t> de </a:t>
            </a:r>
            <a:r>
              <a:rPr lang="en-US" sz="3300" dirty="0" err="1" smtClean="0">
                <a:latin typeface="Baskerville Old Face" pitchFamily="18" charset="0"/>
              </a:rPr>
              <a:t>subsídios</a:t>
            </a:r>
            <a:r>
              <a:rPr lang="en-US" sz="3300" dirty="0" smtClean="0">
                <a:latin typeface="Baskerville Old Face" pitchFamily="18" charset="0"/>
              </a:rPr>
              <a:t> do Estado e do </a:t>
            </a:r>
            <a:r>
              <a:rPr lang="en-US" sz="3300" dirty="0" err="1" smtClean="0">
                <a:latin typeface="Baskerville Old Face" pitchFamily="18" charset="0"/>
              </a:rPr>
              <a:t>mecenato</a:t>
            </a:r>
            <a:r>
              <a:rPr lang="en-US" sz="3300" dirty="0" smtClean="0">
                <a:latin typeface="Baskerville Old Face" pitchFamily="18" charset="0"/>
              </a:rPr>
              <a:t> das </a:t>
            </a:r>
            <a:r>
              <a:rPr lang="en-US" sz="3300" dirty="0" err="1" smtClean="0">
                <a:latin typeface="Baskerville Old Face" pitchFamily="18" charset="0"/>
              </a:rPr>
              <a:t>empresas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privadas</a:t>
            </a:r>
            <a:r>
              <a:rPr lang="en-US" sz="3300" dirty="0" smtClean="0">
                <a:latin typeface="Baskerville Old Face" pitchFamily="18" charset="0"/>
              </a:rPr>
              <a:t>, </a:t>
            </a:r>
            <a:r>
              <a:rPr lang="en-US" sz="3300" dirty="0" err="1" smtClean="0">
                <a:latin typeface="Baskerville Old Face" pitchFamily="18" charset="0"/>
              </a:rPr>
              <a:t>têm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como</a:t>
            </a:r>
            <a:r>
              <a:rPr lang="en-US" sz="3300" dirty="0" smtClean="0">
                <a:latin typeface="Baskerville Old Face" pitchFamily="18" charset="0"/>
              </a:rPr>
              <a:t> </a:t>
            </a:r>
            <a:r>
              <a:rPr lang="en-US" sz="3300" dirty="0" err="1" smtClean="0">
                <a:latin typeface="Baskerville Old Face" pitchFamily="18" charset="0"/>
              </a:rPr>
              <a:t>objectivo</a:t>
            </a:r>
            <a:r>
              <a:rPr lang="en-US" sz="3300" dirty="0" smtClean="0">
                <a:latin typeface="Baskerville Old Face" pitchFamily="18" charset="0"/>
              </a:rPr>
              <a:t> central, </a:t>
            </a:r>
            <a:r>
              <a:rPr lang="en-US" sz="3300" dirty="0" err="1" smtClean="0">
                <a:latin typeface="Baskerville Old Face" pitchFamily="18" charset="0"/>
              </a:rPr>
              <a:t>actuar</a:t>
            </a:r>
            <a:r>
              <a:rPr lang="en-US" sz="3300" dirty="0" smtClean="0">
                <a:latin typeface="Baskerville Old Face" pitchFamily="18" charset="0"/>
              </a:rPr>
              <a:t> no </a:t>
            </a:r>
            <a:r>
              <a:rPr lang="en-US" sz="3300" u="sng" dirty="0" smtClean="0">
                <a:latin typeface="Baskerville Old Face" pitchFamily="18" charset="0"/>
              </a:rPr>
              <a:t>campo da </a:t>
            </a:r>
            <a:r>
              <a:rPr lang="en-US" sz="3300" u="sng" dirty="0" err="1" smtClean="0">
                <a:latin typeface="Baskerville Old Face" pitchFamily="18" charset="0"/>
              </a:rPr>
              <a:t>acção</a:t>
            </a:r>
            <a:r>
              <a:rPr lang="en-US" sz="3300" u="sng" dirty="0" smtClean="0">
                <a:latin typeface="Baskerville Old Face" pitchFamily="18" charset="0"/>
              </a:rPr>
              <a:t> e da </a:t>
            </a:r>
            <a:r>
              <a:rPr lang="en-US" sz="3300" u="sng" dirty="0" err="1" smtClean="0">
                <a:latin typeface="Baskerville Old Face" pitchFamily="18" charset="0"/>
              </a:rPr>
              <a:t>coesão</a:t>
            </a:r>
            <a:r>
              <a:rPr lang="en-US" sz="3300" u="sng" dirty="0" smtClean="0">
                <a:latin typeface="Baskerville Old Face" pitchFamily="18" charset="0"/>
              </a:rPr>
              <a:t> social</a:t>
            </a:r>
            <a:r>
              <a:rPr lang="en-US" sz="2900" dirty="0" smtClean="0">
                <a:latin typeface="Baskerville Old Face" pitchFamily="18" charset="0"/>
              </a:rPr>
              <a:t>.</a:t>
            </a:r>
          </a:p>
          <a:p>
            <a:pPr>
              <a:lnSpc>
                <a:spcPct val="130000"/>
              </a:lnSpc>
            </a:pPr>
            <a:endParaRPr lang="en-US" dirty="0">
              <a:latin typeface="Baskerville Old Face" pitchFamily="18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q"/>
            </a:pPr>
            <a:r>
              <a:rPr lang="en-US" sz="3400" dirty="0" err="1" smtClean="0">
                <a:latin typeface="Baskerville Old Face" pitchFamily="18" charset="0"/>
              </a:rPr>
              <a:t>Instituições</a:t>
            </a:r>
            <a:r>
              <a:rPr lang="en-US" sz="3400" dirty="0" smtClean="0">
                <a:latin typeface="Baskerville Old Face" pitchFamily="18" charset="0"/>
              </a:rPr>
              <a:t> do </a:t>
            </a:r>
            <a:r>
              <a:rPr lang="en-US" sz="3400" dirty="0" err="1" smtClean="0">
                <a:latin typeface="Baskerville Old Face" pitchFamily="18" charset="0"/>
              </a:rPr>
              <a:t>Terceiro</a:t>
            </a:r>
            <a:r>
              <a:rPr lang="en-US" sz="3400" dirty="0" smtClean="0">
                <a:latin typeface="Baskerville Old Face" pitchFamily="18" charset="0"/>
              </a:rPr>
              <a:t> Sector: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3400" dirty="0" err="1" smtClean="0">
                <a:latin typeface="Baskerville Old Face" pitchFamily="18" charset="0"/>
              </a:rPr>
              <a:t>Carácter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u="sng" dirty="0" err="1" smtClean="0">
                <a:latin typeface="Baskerville Old Face" pitchFamily="18" charset="0"/>
              </a:rPr>
              <a:t>privado</a:t>
            </a:r>
            <a:endParaRPr lang="en-US" sz="3400" u="sng" dirty="0" smtClean="0">
              <a:latin typeface="Baskerville Old Face" pitchFamily="18" charset="0"/>
            </a:endParaRP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3400" u="sng" dirty="0" err="1" smtClean="0">
                <a:latin typeface="Baskerville Old Face" pitchFamily="18" charset="0"/>
              </a:rPr>
              <a:t>Sem</a:t>
            </a:r>
            <a:r>
              <a:rPr lang="en-US" sz="3400" u="sng" dirty="0" smtClean="0">
                <a:latin typeface="Baskerville Old Face" pitchFamily="18" charset="0"/>
              </a:rPr>
              <a:t> fins </a:t>
            </a:r>
            <a:r>
              <a:rPr lang="en-US" sz="3400" u="sng" dirty="0" err="1" smtClean="0">
                <a:latin typeface="Baskerville Old Face" pitchFamily="18" charset="0"/>
              </a:rPr>
              <a:t>lucrativos</a:t>
            </a:r>
            <a:endParaRPr lang="en-US" sz="3400" u="sng" dirty="0" smtClean="0">
              <a:latin typeface="Baskerville Old Face" pitchFamily="18" charset="0"/>
            </a:endParaRP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3400" dirty="0" err="1" smtClean="0">
                <a:latin typeface="Baskerville Old Face" pitchFamily="18" charset="0"/>
              </a:rPr>
              <a:t>Gestão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autónoma</a:t>
            </a:r>
            <a:endParaRPr lang="en-US" sz="3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MAS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dirty="0" err="1" smtClean="0">
                <a:latin typeface="Baskerville Old Face" pitchFamily="18" charset="0"/>
              </a:rPr>
              <a:t>actuam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dirty="0" err="1" smtClean="0">
                <a:latin typeface="Baskerville Old Face" pitchFamily="18" charset="0"/>
              </a:rPr>
              <a:t>na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esfera</a:t>
            </a:r>
            <a:r>
              <a:rPr lang="en-US" sz="3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sz="3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pública</a:t>
            </a:r>
            <a:r>
              <a:rPr lang="en-US" sz="3400" b="1" dirty="0" smtClean="0">
                <a:latin typeface="Baskerville Old Face" pitchFamily="18" charset="0"/>
              </a:rPr>
              <a:t> </a:t>
            </a:r>
            <a:r>
              <a:rPr lang="en-US" sz="3400" dirty="0" err="1" smtClean="0">
                <a:latin typeface="Baskerville Old Face" pitchFamily="18" charset="0"/>
              </a:rPr>
              <a:t>como</a:t>
            </a:r>
            <a:r>
              <a:rPr lang="en-US" sz="3400" dirty="0" smtClean="0">
                <a:latin typeface="Baskerville Old Face" pitchFamily="18" charset="0"/>
              </a:rPr>
              <a:t> forma de </a:t>
            </a:r>
            <a:r>
              <a:rPr lang="en-US" sz="3400" dirty="0" err="1" smtClean="0">
                <a:latin typeface="Baskerville Old Face" pitchFamily="18" charset="0"/>
              </a:rPr>
              <a:t>satisfação</a:t>
            </a:r>
            <a:r>
              <a:rPr lang="en-US" sz="3400" dirty="0" smtClean="0">
                <a:latin typeface="Baskerville Old Face" pitchFamily="18" charset="0"/>
              </a:rPr>
              <a:t> de </a:t>
            </a:r>
            <a:r>
              <a:rPr lang="en-US" sz="3400" dirty="0" err="1" smtClean="0">
                <a:latin typeface="Baskerville Old Face" pitchFamily="18" charset="0"/>
              </a:rPr>
              <a:t>necessidades</a:t>
            </a:r>
            <a:r>
              <a:rPr lang="en-US" sz="3400" dirty="0" smtClean="0">
                <a:latin typeface="Baskerville Old Face" pitchFamily="18" charset="0"/>
              </a:rPr>
              <a:t> </a:t>
            </a:r>
            <a:r>
              <a:rPr lang="en-US" sz="3400" dirty="0" err="1" smtClean="0">
                <a:latin typeface="Baskerville Old Face" pitchFamily="18" charset="0"/>
              </a:rPr>
              <a:t>globais</a:t>
            </a:r>
            <a:endParaRPr lang="en-US" sz="3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0293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3.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Instituições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sem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 fins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lucrativos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 (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Non profit organizations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)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047648"/>
          </a:xfrm>
        </p:spPr>
        <p:txBody>
          <a:bodyPr>
            <a:normAutofit/>
          </a:bodyPr>
          <a:lstStyle/>
          <a:p>
            <a:pPr lvl="2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dirty="0" err="1" smtClean="0">
                <a:latin typeface="Baskerville Old Face" pitchFamily="18" charset="0"/>
              </a:rPr>
              <a:t>Conjunto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entidades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que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são</a:t>
            </a:r>
            <a:r>
              <a:rPr lang="en-US" sz="1800" dirty="0" smtClean="0">
                <a:latin typeface="Baskerville Old Face" pitchFamily="18" charset="0"/>
              </a:rPr>
              <a:t>:</a:t>
            </a:r>
          </a:p>
          <a:p>
            <a:pPr lvl="2" algn="just">
              <a:lnSpc>
                <a:spcPct val="150000"/>
              </a:lnSpc>
              <a:buFont typeface="Wingdings" pitchFamily="2" charset="2"/>
              <a:buChar char="q"/>
            </a:pPr>
            <a:endParaRPr lang="en-US" sz="1800" dirty="0" smtClean="0">
              <a:latin typeface="Baskerville Old Face" pitchFamily="18" charset="0"/>
            </a:endParaRP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Organizadas</a:t>
            </a:r>
            <a:r>
              <a:rPr lang="en-US" sz="1800" dirty="0" smtClean="0">
                <a:latin typeface="Baskerville Old Face" pitchFamily="18" charset="0"/>
              </a:rPr>
              <a:t> (</a:t>
            </a:r>
            <a:r>
              <a:rPr lang="en-US" sz="1800" dirty="0" err="1" smtClean="0">
                <a:latin typeface="Baskerville Old Face" pitchFamily="18" charset="0"/>
              </a:rPr>
              <a:t>coerência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institucional</a:t>
            </a:r>
            <a:r>
              <a:rPr lang="en-US" sz="1800" dirty="0" smtClean="0">
                <a:latin typeface="Baskerville Old Face" pitchFamily="18" charset="0"/>
              </a:rPr>
              <a:t>)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Privadas</a:t>
            </a:r>
            <a:r>
              <a:rPr lang="en-US" sz="1800" dirty="0" smtClean="0">
                <a:latin typeface="Baskerville Old Face" pitchFamily="18" charset="0"/>
              </a:rPr>
              <a:t> (</a:t>
            </a:r>
            <a:r>
              <a:rPr lang="en-US" sz="1800" dirty="0" err="1" smtClean="0">
                <a:latin typeface="Baskerville Old Face" pitchFamily="18" charset="0"/>
              </a:rPr>
              <a:t>afastadas</a:t>
            </a:r>
            <a:r>
              <a:rPr lang="en-US" sz="1800" dirty="0" smtClean="0">
                <a:latin typeface="Baskerville Old Face" pitchFamily="18" charset="0"/>
              </a:rPr>
              <a:t> do Estado)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Não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distribuidoras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lucro</a:t>
            </a:r>
            <a:r>
              <a:rPr lang="en-US" sz="1800" dirty="0" smtClean="0">
                <a:latin typeface="Baskerville Old Face" pitchFamily="18" charset="0"/>
              </a:rPr>
              <a:t> (</a:t>
            </a:r>
            <a:r>
              <a:rPr lang="en-US" sz="1800" dirty="0" err="1" smtClean="0">
                <a:latin typeface="Baskerville Old Face" pitchFamily="18" charset="0"/>
              </a:rPr>
              <a:t>nenhum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membro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pode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receber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qualquer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lucro</a:t>
            </a:r>
            <a:r>
              <a:rPr lang="en-US" sz="1800" dirty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gerado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pela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sua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actividade</a:t>
            </a:r>
            <a:r>
              <a:rPr lang="en-US" sz="1800" dirty="0" smtClean="0">
                <a:latin typeface="Baskerville Old Face" pitchFamily="18" charset="0"/>
              </a:rPr>
              <a:t>)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smtClean="0">
                <a:latin typeface="Baskerville Old Face" pitchFamily="18" charset="0"/>
              </a:rPr>
              <a:t>Auto </a:t>
            </a:r>
            <a:r>
              <a:rPr lang="en-US" sz="1800" dirty="0" err="1" smtClean="0">
                <a:latin typeface="Baskerville Old Face" pitchFamily="18" charset="0"/>
              </a:rPr>
              <a:t>governadas</a:t>
            </a:r>
            <a:r>
              <a:rPr lang="en-US" sz="1800" dirty="0" smtClean="0">
                <a:latin typeface="Baskerville Old Face" pitchFamily="18" charset="0"/>
              </a:rPr>
              <a:t> (</a:t>
            </a:r>
            <a:r>
              <a:rPr lang="en-US" sz="1800" dirty="0" err="1" smtClean="0">
                <a:latin typeface="Baskerville Old Face" pitchFamily="18" charset="0"/>
              </a:rPr>
              <a:t>criam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internamente</a:t>
            </a:r>
            <a:r>
              <a:rPr lang="en-US" sz="1800" dirty="0" smtClean="0">
                <a:latin typeface="Baskerville Old Face" pitchFamily="18" charset="0"/>
              </a:rPr>
              <a:t> o </a:t>
            </a:r>
            <a:r>
              <a:rPr lang="en-US" sz="1800" dirty="0" err="1" smtClean="0">
                <a:latin typeface="Baskerville Old Face" pitchFamily="18" charset="0"/>
              </a:rPr>
              <a:t>seu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próprio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sistema</a:t>
            </a:r>
            <a:r>
              <a:rPr lang="en-US" sz="1800" dirty="0" smtClean="0">
                <a:latin typeface="Baskerville Old Face" pitchFamily="18" charset="0"/>
              </a:rPr>
              <a:t> de </a:t>
            </a:r>
            <a:r>
              <a:rPr lang="en-US" sz="1800" dirty="0" err="1" smtClean="0">
                <a:latin typeface="Baskerville Old Face" pitchFamily="18" charset="0"/>
              </a:rPr>
              <a:t>gestão</a:t>
            </a:r>
            <a:r>
              <a:rPr lang="en-US" sz="1800" dirty="0" smtClean="0">
                <a:latin typeface="Baskerville Old Face" pitchFamily="18" charset="0"/>
              </a:rPr>
              <a:t>)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 smtClean="0">
                <a:latin typeface="Baskerville Old Face" pitchFamily="18" charset="0"/>
              </a:rPr>
              <a:t>Voluntárias</a:t>
            </a:r>
            <a:r>
              <a:rPr lang="en-US" sz="1800" dirty="0" smtClean="0">
                <a:latin typeface="Baskerville Old Face" pitchFamily="18" charset="0"/>
              </a:rPr>
              <a:t> (</a:t>
            </a:r>
            <a:r>
              <a:rPr lang="en-US" sz="1800" dirty="0" err="1" smtClean="0">
                <a:latin typeface="Baskerville Old Face" pitchFamily="18" charset="0"/>
              </a:rPr>
              <a:t>contribuições</a:t>
            </a:r>
            <a:r>
              <a:rPr lang="en-US" sz="1800" dirty="0" smtClean="0">
                <a:latin typeface="Baskerville Old Face" pitchFamily="18" charset="0"/>
              </a:rPr>
              <a:t> </a:t>
            </a:r>
            <a:r>
              <a:rPr lang="en-US" sz="1800" dirty="0" err="1" smtClean="0">
                <a:latin typeface="Baskerville Old Face" pitchFamily="18" charset="0"/>
              </a:rPr>
              <a:t>voluntárias</a:t>
            </a:r>
            <a:r>
              <a:rPr lang="en-US" sz="1800" dirty="0" smtClean="0">
                <a:latin typeface="Baskerville Old Face" pitchFamily="18" charset="0"/>
              </a:rPr>
              <a:t>)</a:t>
            </a:r>
            <a:endParaRPr lang="en-US" sz="18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31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585926"/>
            <a:ext cx="8111231" cy="5103581"/>
          </a:xfrm>
        </p:spPr>
        <p:txBody>
          <a:bodyPr>
            <a:normAutofit/>
          </a:bodyPr>
          <a:lstStyle/>
          <a:p>
            <a:pPr lvl="1"/>
            <a:r>
              <a:rPr lang="pt-PT" sz="1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dimensão anglo-saxónica (J. Hopkins)</a:t>
            </a:r>
          </a:p>
          <a:p>
            <a:endParaRPr lang="pt-PT" sz="2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4" algn="just">
              <a:lnSpc>
                <a:spcPct val="150000"/>
              </a:lnSpc>
            </a:pP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Respeito pelo principio da não distribuição de benefícios entre os seus membros ou administradores ou destino exclusivo ao desenvolvimento dos seus fins</a:t>
            </a:r>
          </a:p>
          <a:p>
            <a:pPr lvl="4" algn="just">
              <a:lnSpc>
                <a:spcPct val="150000"/>
              </a:lnSpc>
            </a:pP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Entidades privadas</a:t>
            </a:r>
          </a:p>
          <a:p>
            <a:pPr lvl="4" algn="just">
              <a:lnSpc>
                <a:spcPct val="150000"/>
              </a:lnSpc>
            </a:pP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Entidades formalmente organizadas com estrutura e </a:t>
            </a:r>
            <a:r>
              <a:rPr lang="pt-PT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objectivos</a:t>
            </a: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 definidos</a:t>
            </a:r>
          </a:p>
          <a:p>
            <a:pPr lvl="4" algn="just">
              <a:lnSpc>
                <a:spcPct val="150000"/>
              </a:lnSpc>
            </a:pPr>
            <a:r>
              <a:rPr lang="pt-PT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Auto-geridos</a:t>
            </a: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 e com autonomia face ao sector público e sector empresarial privado</a:t>
            </a:r>
          </a:p>
          <a:p>
            <a:pPr lvl="4" algn="just">
              <a:lnSpc>
                <a:spcPct val="150000"/>
              </a:lnSpc>
            </a:pPr>
            <a:r>
              <a:rPr lang="pt-PT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Capacidade de mobilização de recursos voluntários</a:t>
            </a:r>
            <a:endParaRPr lang="pt-PT" sz="1800" dirty="0">
              <a:solidFill>
                <a:schemeClr val="tx1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8741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4.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Economia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Baskerville Old Face" pitchFamily="18" charset="0"/>
              </a:rPr>
              <a:t>solidária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083076"/>
            <a:ext cx="7556313" cy="4754216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300" dirty="0" smtClean="0">
                <a:latin typeface="Baskerville Old Face" pitchFamily="18" charset="0"/>
              </a:rPr>
              <a:t>“</a:t>
            </a:r>
            <a:r>
              <a:rPr lang="en-US" sz="2300" dirty="0" err="1" smtClean="0">
                <a:latin typeface="Baskerville Old Face" pitchFamily="18" charset="0"/>
              </a:rPr>
              <a:t>Economia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alternativa</a:t>
            </a:r>
            <a:r>
              <a:rPr lang="en-US" sz="2300" dirty="0" smtClean="0">
                <a:latin typeface="Baskerville Old Face" pitchFamily="18" charset="0"/>
              </a:rPr>
              <a:t>”;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300" dirty="0" err="1" smtClean="0">
                <a:latin typeface="Baskerville Old Face" pitchFamily="18" charset="0"/>
              </a:rPr>
              <a:t>Ligada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à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doutrina</a:t>
            </a:r>
            <a:r>
              <a:rPr lang="en-US" sz="2300" dirty="0" smtClean="0">
                <a:latin typeface="Baskerville Old Face" pitchFamily="18" charset="0"/>
              </a:rPr>
              <a:t> social da </a:t>
            </a:r>
            <a:r>
              <a:rPr lang="en-US" sz="2300" dirty="0" err="1" smtClean="0">
                <a:latin typeface="Baskerville Old Face" pitchFamily="18" charset="0"/>
              </a:rPr>
              <a:t>igreja</a:t>
            </a:r>
            <a:r>
              <a:rPr lang="en-US" sz="2300" dirty="0" smtClean="0">
                <a:latin typeface="Baskerville Old Face" pitchFamily="18" charset="0"/>
              </a:rPr>
              <a:t>;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2300" dirty="0" err="1" smtClean="0">
                <a:latin typeface="Baskerville Old Face" pitchFamily="18" charset="0"/>
              </a:rPr>
              <a:t>Importância</a:t>
            </a:r>
            <a:r>
              <a:rPr lang="en-US" sz="2300" dirty="0" smtClean="0">
                <a:latin typeface="Baskerville Old Face" pitchFamily="18" charset="0"/>
              </a:rPr>
              <a:t>: </a:t>
            </a:r>
            <a:r>
              <a:rPr lang="en-US" sz="2300" dirty="0" err="1" smtClean="0">
                <a:latin typeface="Baskerville Old Face" pitchFamily="18" charset="0"/>
              </a:rPr>
              <a:t>intervenção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ecológica</a:t>
            </a:r>
            <a:r>
              <a:rPr lang="en-US" sz="2300" dirty="0" smtClean="0">
                <a:latin typeface="Baskerville Old Face" pitchFamily="18" charset="0"/>
              </a:rPr>
              <a:t>, </a:t>
            </a:r>
            <a:r>
              <a:rPr lang="en-US" sz="2300" dirty="0" err="1" smtClean="0">
                <a:latin typeface="Baskerville Old Face" pitchFamily="18" charset="0"/>
              </a:rPr>
              <a:t>desenvolvimento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smtClean="0">
                <a:latin typeface="Baskerville Old Face" pitchFamily="18" charset="0"/>
              </a:rPr>
              <a:t>local</a:t>
            </a:r>
            <a:r>
              <a:rPr lang="en-US" sz="2300" dirty="0" smtClean="0">
                <a:latin typeface="Baskerville Old Face" pitchFamily="18" charset="0"/>
              </a:rPr>
              <a:t>…</a:t>
            </a:r>
            <a:endParaRPr lang="en-US" sz="2300" dirty="0" smtClean="0">
              <a:latin typeface="Baskerville Old Face" pitchFamily="18" charset="0"/>
            </a:endParaRPr>
          </a:p>
          <a:p>
            <a:pPr>
              <a:lnSpc>
                <a:spcPct val="140000"/>
              </a:lnSpc>
            </a:pPr>
            <a:endParaRPr lang="en-US" dirty="0" smtClean="0"/>
          </a:p>
          <a:p>
            <a:pPr marL="628650" lvl="2" indent="0"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dirty="0" smtClean="0"/>
              <a:t>“</a:t>
            </a:r>
            <a:r>
              <a:rPr lang="en-US" sz="2200" dirty="0" err="1" smtClean="0">
                <a:latin typeface="Baskerville Old Face" pitchFamily="18" charset="0"/>
              </a:rPr>
              <a:t>Iniciativa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provém</a:t>
            </a:r>
            <a:r>
              <a:rPr lang="en-US" sz="2200" dirty="0" smtClean="0">
                <a:latin typeface="Baskerville Old Face" pitchFamily="18" charset="0"/>
              </a:rPr>
              <a:t> dos </a:t>
            </a:r>
            <a:r>
              <a:rPr lang="en-US" sz="2200" dirty="0" err="1" smtClean="0">
                <a:latin typeface="Baskerville Old Face" pitchFamily="18" charset="0"/>
              </a:rPr>
              <a:t>cidadãos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que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estão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resolvidos</a:t>
            </a:r>
            <a:r>
              <a:rPr lang="en-US" sz="2200" dirty="0" smtClean="0">
                <a:latin typeface="Baskerville Old Face" pitchFamily="18" charset="0"/>
              </a:rPr>
              <a:t> a </a:t>
            </a:r>
            <a:r>
              <a:rPr lang="en-US" sz="2200" dirty="0" err="1" smtClean="0">
                <a:latin typeface="Baskerville Old Face" pitchFamily="18" charset="0"/>
              </a:rPr>
              <a:t>fazer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alguma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coisa</a:t>
            </a:r>
            <a:r>
              <a:rPr lang="en-US" sz="2200" dirty="0" smtClean="0">
                <a:latin typeface="Baskerville Old Face" pitchFamily="18" charset="0"/>
              </a:rPr>
              <a:t>, </a:t>
            </a:r>
            <a:r>
              <a:rPr lang="en-US" sz="2200" dirty="0" err="1" smtClean="0">
                <a:latin typeface="Baskerville Old Face" pitchFamily="18" charset="0"/>
              </a:rPr>
              <a:t>porque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não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estavam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completamente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excluídos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ou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desesperados</a:t>
            </a:r>
            <a:r>
              <a:rPr lang="en-US" sz="2200" dirty="0" smtClean="0">
                <a:latin typeface="Baskerville Old Face" pitchFamily="18" charset="0"/>
              </a:rPr>
              <a:t> e </a:t>
            </a:r>
            <a:r>
              <a:rPr lang="en-US" sz="2200" dirty="0" err="1" smtClean="0">
                <a:latin typeface="Baskerville Old Face" pitchFamily="18" charset="0"/>
              </a:rPr>
              <a:t>porque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integram</a:t>
            </a:r>
            <a:r>
              <a:rPr lang="en-US" sz="2200" dirty="0" smtClean="0">
                <a:latin typeface="Baskerville Old Face" pitchFamily="18" charset="0"/>
              </a:rPr>
              <a:t> no </a:t>
            </a:r>
            <a:r>
              <a:rPr lang="en-US" sz="2200" dirty="0" err="1" smtClean="0">
                <a:latin typeface="Baskerville Old Face" pitchFamily="18" charset="0"/>
              </a:rPr>
              <a:t>seu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comportamento</a:t>
            </a:r>
            <a:r>
              <a:rPr lang="en-US" sz="2200" dirty="0" smtClean="0">
                <a:latin typeface="Baskerville Old Face" pitchFamily="18" charset="0"/>
              </a:rPr>
              <a:t> individual a </a:t>
            </a:r>
            <a:r>
              <a:rPr lang="en-US" sz="2200" dirty="0" err="1" smtClean="0">
                <a:latin typeface="Baskerville Old Face" pitchFamily="18" charset="0"/>
              </a:rPr>
              <a:t>utilidade</a:t>
            </a:r>
            <a:r>
              <a:rPr lang="en-US" sz="2200" dirty="0" smtClean="0">
                <a:latin typeface="Baskerville Old Face" pitchFamily="18" charset="0"/>
              </a:rPr>
              <a:t> de </a:t>
            </a:r>
            <a:r>
              <a:rPr lang="en-US" sz="2200" dirty="0" err="1" smtClean="0">
                <a:latin typeface="Baskerville Old Face" pitchFamily="18" charset="0"/>
              </a:rPr>
              <a:t>todos</a:t>
            </a:r>
            <a:r>
              <a:rPr lang="en-US" sz="2200" dirty="0" smtClean="0">
                <a:latin typeface="Baskerville Old Face" pitchFamily="18" charset="0"/>
              </a:rPr>
              <a:t>, </a:t>
            </a:r>
            <a:r>
              <a:rPr lang="en-US" sz="2200" dirty="0" err="1" smtClean="0">
                <a:latin typeface="Baskerville Old Face" pitchFamily="18" charset="0"/>
              </a:rPr>
              <a:t>ainda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que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por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si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próprio</a:t>
            </a:r>
            <a:r>
              <a:rPr lang="en-US" sz="2200" dirty="0" smtClean="0">
                <a:latin typeface="Baskerville Old Face" pitchFamily="18" charset="0"/>
              </a:rPr>
              <a:t>, de </a:t>
            </a:r>
            <a:r>
              <a:rPr lang="en-US" sz="2200" dirty="0" err="1" smtClean="0">
                <a:latin typeface="Baskerville Old Face" pitchFamily="18" charset="0"/>
              </a:rPr>
              <a:t>libertar</a:t>
            </a:r>
            <a:r>
              <a:rPr lang="en-US" sz="2200" dirty="0" smtClean="0">
                <a:latin typeface="Baskerville Old Face" pitchFamily="18" charset="0"/>
              </a:rPr>
              <a:t> as </a:t>
            </a:r>
            <a:r>
              <a:rPr lang="en-US" sz="2200" dirty="0" err="1" smtClean="0">
                <a:latin typeface="Baskerville Old Face" pitchFamily="18" charset="0"/>
              </a:rPr>
              <a:t>ligações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sociais</a:t>
            </a:r>
            <a:r>
              <a:rPr lang="en-US" sz="2200" dirty="0" smtClean="0">
                <a:latin typeface="Baskerville Old Face" pitchFamily="18" charset="0"/>
              </a:rPr>
              <a:t>, </a:t>
            </a:r>
            <a:r>
              <a:rPr lang="en-US" sz="2200" dirty="0" err="1" smtClean="0">
                <a:latin typeface="Baskerville Old Face" pitchFamily="18" charset="0"/>
              </a:rPr>
              <a:t>acumular</a:t>
            </a:r>
            <a:r>
              <a:rPr lang="en-US" sz="2200" dirty="0" smtClean="0">
                <a:latin typeface="Baskerville Old Face" pitchFamily="18" charset="0"/>
              </a:rPr>
              <a:t> o capital, </a:t>
            </a:r>
            <a:r>
              <a:rPr lang="en-US" sz="2200" dirty="0" err="1" smtClean="0">
                <a:latin typeface="Baskerville Old Face" pitchFamily="18" charset="0"/>
              </a:rPr>
              <a:t>melhorar</a:t>
            </a:r>
            <a:r>
              <a:rPr lang="en-US" sz="2200" dirty="0" smtClean="0">
                <a:latin typeface="Baskerville Old Face" pitchFamily="18" charset="0"/>
              </a:rPr>
              <a:t> o </a:t>
            </a:r>
            <a:r>
              <a:rPr lang="en-US" sz="2200" dirty="0" err="1" smtClean="0">
                <a:latin typeface="Baskerville Old Face" pitchFamily="18" charset="0"/>
              </a:rPr>
              <a:t>seu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meio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ambiente</a:t>
            </a:r>
            <a:r>
              <a:rPr lang="en-US" sz="2200" dirty="0" smtClean="0">
                <a:latin typeface="Baskerville Old Face" pitchFamily="18" charset="0"/>
              </a:rPr>
              <a:t>, de defender </a:t>
            </a:r>
            <a:r>
              <a:rPr lang="en-US" sz="2200" dirty="0" err="1" smtClean="0">
                <a:latin typeface="Baskerville Old Face" pitchFamily="18" charset="0"/>
              </a:rPr>
              <a:t>os</a:t>
            </a:r>
            <a:r>
              <a:rPr lang="en-US" sz="2200" dirty="0" smtClean="0">
                <a:latin typeface="Baskerville Old Face" pitchFamily="18" charset="0"/>
              </a:rPr>
              <a:t> </a:t>
            </a:r>
            <a:r>
              <a:rPr lang="en-US" sz="2200" dirty="0" err="1" smtClean="0">
                <a:latin typeface="Baskerville Old Face" pitchFamily="18" charset="0"/>
              </a:rPr>
              <a:t>vizinhos</a:t>
            </a:r>
            <a:r>
              <a:rPr lang="en-US" sz="2200" dirty="0" smtClean="0">
                <a:latin typeface="Baskerville Old Face" pitchFamily="18" charset="0"/>
              </a:rPr>
              <a:t>…</a:t>
            </a:r>
            <a:r>
              <a:rPr lang="en-US" dirty="0" smtClean="0"/>
              <a:t>”</a:t>
            </a:r>
          </a:p>
          <a:p>
            <a:pPr marL="228600" lvl="1" indent="0" algn="r">
              <a:lnSpc>
                <a:spcPct val="140000"/>
              </a:lnSpc>
              <a:buNone/>
            </a:pPr>
            <a:r>
              <a:rPr lang="en-US" sz="1800" b="1" dirty="0" smtClean="0"/>
              <a:t>			</a:t>
            </a:r>
            <a:r>
              <a:rPr lang="en-US" sz="1700" b="1" dirty="0" err="1" smtClean="0">
                <a:latin typeface="Baskerville Old Face" pitchFamily="18" charset="0"/>
              </a:rPr>
              <a:t>Lipietz</a:t>
            </a:r>
            <a:r>
              <a:rPr lang="en-US" sz="1700" dirty="0" smtClean="0">
                <a:latin typeface="Baskerville Old Face" pitchFamily="18" charset="0"/>
              </a:rPr>
              <a:t>, Alain. </a:t>
            </a:r>
            <a:r>
              <a:rPr lang="en-US" sz="1700" i="1" dirty="0" smtClean="0">
                <a:latin typeface="Baskerville Old Face" pitchFamily="18" charset="0"/>
              </a:rPr>
              <a:t>Pour le tiers </a:t>
            </a:r>
            <a:r>
              <a:rPr lang="en-US" sz="1700" i="1" dirty="0" err="1" smtClean="0">
                <a:latin typeface="Baskerville Old Face" pitchFamily="18" charset="0"/>
              </a:rPr>
              <a:t>secteur</a:t>
            </a:r>
            <a:r>
              <a:rPr lang="en-US" sz="1700" i="1" dirty="0" smtClean="0">
                <a:latin typeface="Baskerville Old Face" pitchFamily="18" charset="0"/>
              </a:rPr>
              <a:t>. </a:t>
            </a:r>
            <a:r>
              <a:rPr lang="en-US" sz="1700" i="1" dirty="0" err="1" smtClean="0">
                <a:latin typeface="Baskerville Old Face" pitchFamily="18" charset="0"/>
              </a:rPr>
              <a:t>Léconomie</a:t>
            </a:r>
            <a:r>
              <a:rPr lang="en-US" sz="1700" i="1" dirty="0" smtClean="0">
                <a:latin typeface="Baskerville Old Face" pitchFamily="18" charset="0"/>
              </a:rPr>
              <a:t> </a:t>
            </a:r>
            <a:r>
              <a:rPr lang="en-US" sz="1700" i="1" dirty="0" err="1" smtClean="0">
                <a:latin typeface="Baskerville Old Face" pitchFamily="18" charset="0"/>
              </a:rPr>
              <a:t>sociale</a:t>
            </a:r>
            <a:r>
              <a:rPr lang="en-US" sz="1700" i="1" dirty="0" smtClean="0">
                <a:latin typeface="Baskerville Old Face" pitchFamily="18" charset="0"/>
              </a:rPr>
              <a:t> et </a:t>
            </a:r>
            <a:r>
              <a:rPr lang="en-US" sz="1700" i="1" dirty="0" err="1" smtClean="0">
                <a:latin typeface="Baskerville Old Face" pitchFamily="18" charset="0"/>
              </a:rPr>
              <a:t>solidaire</a:t>
            </a:r>
            <a:r>
              <a:rPr lang="en-US" sz="1700" i="1" dirty="0" smtClean="0">
                <a:latin typeface="Baskerville Old Face" pitchFamily="18" charset="0"/>
              </a:rPr>
              <a:t>: </a:t>
            </a:r>
            <a:r>
              <a:rPr lang="en-US" sz="1700" i="1" dirty="0" err="1" smtClean="0">
                <a:latin typeface="Baskerville Old Face" pitchFamily="18" charset="0"/>
              </a:rPr>
              <a:t>pourquoi</a:t>
            </a:r>
            <a:r>
              <a:rPr lang="en-US" sz="1700" i="1" dirty="0" smtClean="0">
                <a:latin typeface="Baskerville Old Face" pitchFamily="18" charset="0"/>
              </a:rPr>
              <a:t> </a:t>
            </a:r>
            <a:r>
              <a:rPr lang="en-US" sz="1700" i="1" dirty="0" smtClean="0">
                <a:latin typeface="Baskerville Old Face" pitchFamily="18" charset="0"/>
              </a:rPr>
              <a:t>et comment</a:t>
            </a:r>
            <a:r>
              <a:rPr lang="en-US" sz="1700" dirty="0" smtClean="0">
                <a:latin typeface="Baskerville Old Face" pitchFamily="18" charset="0"/>
              </a:rPr>
              <a:t>, Paris (2001)</a:t>
            </a:r>
          </a:p>
          <a:p>
            <a:pPr lvl="1" algn="just">
              <a:lnSpc>
                <a:spcPct val="14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87627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Mirant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</TotalTime>
  <Words>727</Words>
  <Application>Microsoft Office PowerPoint</Application>
  <PresentationFormat>Apresentação no Ecrã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Mirante</vt:lpstr>
      <vt:lpstr>DELIMITAÇÃO DO CONCEITO DE ECONOMIA SOCIAL</vt:lpstr>
      <vt:lpstr>A “confusão” terminológica </vt:lpstr>
      <vt:lpstr>1. Economia Social</vt:lpstr>
      <vt:lpstr>Diapositivo 4</vt:lpstr>
      <vt:lpstr>Diapositivo 5</vt:lpstr>
      <vt:lpstr>2. Terceiro Sector</vt:lpstr>
      <vt:lpstr>3. Instituições sem fins lucrativos (Non profit organizations)</vt:lpstr>
      <vt:lpstr>Diapositivo 8</vt:lpstr>
      <vt:lpstr>4. Economia solidária</vt:lpstr>
      <vt:lpstr>Diapositivo 10</vt:lpstr>
      <vt:lpstr>Diapositivo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social.  Economia solidária. Terceiro sector.  Non profit organizations</dc:title>
  <dc:creator>Ana Lorga</dc:creator>
  <cp:lastModifiedBy>jcaeiro</cp:lastModifiedBy>
  <cp:revision>22</cp:revision>
  <dcterms:created xsi:type="dcterms:W3CDTF">2013-09-22T11:36:25Z</dcterms:created>
  <dcterms:modified xsi:type="dcterms:W3CDTF">2013-10-30T12:24:58Z</dcterms:modified>
</cp:coreProperties>
</file>